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91" r:id="rId3"/>
    <p:sldId id="260" r:id="rId4"/>
    <p:sldId id="261" r:id="rId5"/>
    <p:sldId id="259" r:id="rId6"/>
    <p:sldId id="258" r:id="rId7"/>
    <p:sldId id="293" r:id="rId8"/>
    <p:sldId id="294" r:id="rId9"/>
    <p:sldId id="292" r:id="rId10"/>
    <p:sldId id="295" r:id="rId11"/>
    <p:sldId id="296" r:id="rId12"/>
    <p:sldId id="285" r:id="rId13"/>
    <p:sldId id="282" r:id="rId14"/>
    <p:sldId id="286" r:id="rId15"/>
    <p:sldId id="288" r:id="rId16"/>
    <p:sldId id="289" r:id="rId17"/>
    <p:sldId id="290" r:id="rId18"/>
    <p:sldId id="271" r:id="rId19"/>
    <p:sldId id="297" r:id="rId20"/>
    <p:sldId id="298" r:id="rId21"/>
    <p:sldId id="299" r:id="rId22"/>
    <p:sldId id="300" r:id="rId23"/>
    <p:sldId id="276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DDDDDD"/>
    <a:srgbClr val="FFCC99"/>
    <a:srgbClr val="CCFFFF"/>
    <a:srgbClr val="EAEAEA"/>
    <a:srgbClr val="FF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8" autoAdjust="0"/>
    <p:restoredTop sz="93333" autoAdjust="0"/>
  </p:normalViewPr>
  <p:slideViewPr>
    <p:cSldViewPr>
      <p:cViewPr>
        <p:scale>
          <a:sx n="95" d="100"/>
          <a:sy n="95" d="100"/>
        </p:scale>
        <p:origin x="-1326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01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4684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010" y="8684684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04ACC1-3FFF-49E9-8D3F-EDC51AB9BE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8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01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4684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010" y="8684684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8121DE-79D4-41FA-B9E5-BA3808A3EA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64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3BCC1B-AF02-443C-B658-8358BD91C432}" type="slidenum">
              <a:rPr lang="en-US"/>
              <a:pPr/>
              <a:t>1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121DE-79D4-41FA-B9E5-BA3808A3EA0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46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1EAF5-F521-4631-877E-33F951D195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0544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218C7-EC0B-4FB8-B66F-0B2B9B37D3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1441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6F499-FE6D-49FF-B78E-7356962E2D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6195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0C3C11C-5C90-4699-BDB4-742F22DECA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33421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C89A741-A1A9-4EB7-9B7D-081FDF6673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17170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C1017-71BC-47B7-91C9-92DB6C0747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2210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0377B-B647-4B61-B884-E4E9FBA8F5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074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EFACC-F139-4ECE-B643-5DEB82F4C2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19715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FA194-6EB4-43EF-9B88-AEBD70081C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8981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14861-E440-4BDB-8062-79118FBF4A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0390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6C573-E97A-4379-BACB-F7742E5087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5685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591AC-5C53-4D14-ADBB-96781933AC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6414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28BA-2F88-45B3-BF3B-ADFAF65ACB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0652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 r="-276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B33747-ECBE-4493-8716-879CFBE0B8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362200"/>
            <a:ext cx="7772400" cy="1470025"/>
          </a:xfrm>
        </p:spPr>
        <p:txBody>
          <a:bodyPr/>
          <a:lstStyle/>
          <a:p>
            <a:r>
              <a:rPr lang="en-US" dirty="0"/>
              <a:t>Innovative/Alternative Septic System Performance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System Performance and Tracking it with the </a:t>
            </a:r>
            <a:r>
              <a:rPr lang="en-US" dirty="0" err="1"/>
              <a:t>Carmody</a:t>
            </a:r>
            <a:r>
              <a:rPr lang="en-US" dirty="0"/>
              <a:t> Database</a:t>
            </a:r>
          </a:p>
        </p:txBody>
      </p:sp>
      <p:pic>
        <p:nvPicPr>
          <p:cNvPr id="2053" name="Picture 5" descr="2010-07-09-County-Seal-color-1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38200"/>
            <a:ext cx="10668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33400" y="5867400"/>
            <a:ext cx="81534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Brian Baumgaertel, Environmental Project Assistant</a:t>
            </a:r>
          </a:p>
          <a:p>
            <a:pPr algn="ctr">
              <a:spcBef>
                <a:spcPct val="50000"/>
              </a:spcBef>
            </a:pPr>
            <a:r>
              <a:rPr lang="en-US" dirty="0" smtClean="0"/>
              <a:t>Barnstable </a:t>
            </a:r>
            <a:r>
              <a:rPr lang="en-US" dirty="0"/>
              <a:t>County Department of Health and Environment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5745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228600" y="274638"/>
            <a:ext cx="8763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 dirty="0">
                <a:solidFill>
                  <a:schemeClr val="tx2"/>
                </a:solidFill>
              </a:rPr>
              <a:t>Single Family </a:t>
            </a:r>
            <a:r>
              <a:rPr lang="en-US" sz="3200" dirty="0" err="1" smtClean="0">
                <a:solidFill>
                  <a:schemeClr val="tx2"/>
                </a:solidFill>
              </a:rPr>
              <a:t>SeptiTech</a:t>
            </a:r>
            <a:r>
              <a:rPr lang="en-US" sz="3200" dirty="0" smtClean="0">
                <a:solidFill>
                  <a:schemeClr val="tx2"/>
                </a:solidFill>
              </a:rPr>
              <a:t> Pre-Reconfiguration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533400" y="1204913"/>
            <a:ext cx="1905000" cy="5348287"/>
          </a:xfrm>
          <a:prstGeom prst="rect">
            <a:avLst/>
          </a:prstGeom>
          <a:solidFill>
            <a:srgbClr val="FFFF99">
              <a:alpha val="4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914400" y="1524000"/>
            <a:ext cx="4343400" cy="71596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18 </a:t>
            </a:r>
            <a:r>
              <a:rPr lang="en-US" sz="1600" dirty="0"/>
              <a:t>systems with 3 or more TN samples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4 (22%) </a:t>
            </a:r>
            <a:r>
              <a:rPr lang="en-US" sz="1600" dirty="0"/>
              <a:t>with median TN &lt;19 mg/l</a:t>
            </a:r>
          </a:p>
        </p:txBody>
      </p:sp>
    </p:spTree>
    <p:extLst>
      <p:ext uri="{BB962C8B-B14F-4D97-AF65-F5344CB8AC3E}">
        <p14:creationId xmlns:p14="http://schemas.microsoft.com/office/powerpoint/2010/main" val="1559381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571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228600" y="274638"/>
            <a:ext cx="8763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 dirty="0">
                <a:solidFill>
                  <a:schemeClr val="tx2"/>
                </a:solidFill>
              </a:rPr>
              <a:t>Single Family </a:t>
            </a:r>
            <a:r>
              <a:rPr lang="en-US" sz="3200" dirty="0" err="1" smtClean="0">
                <a:solidFill>
                  <a:schemeClr val="tx2"/>
                </a:solidFill>
              </a:rPr>
              <a:t>SeptiTech</a:t>
            </a:r>
            <a:r>
              <a:rPr lang="en-US" sz="3200" dirty="0" smtClean="0">
                <a:solidFill>
                  <a:schemeClr val="tx2"/>
                </a:solidFill>
              </a:rPr>
              <a:t> Post-Reconfiguration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533400" y="1204913"/>
            <a:ext cx="3276600" cy="5348287"/>
          </a:xfrm>
          <a:prstGeom prst="rect">
            <a:avLst/>
          </a:prstGeom>
          <a:solidFill>
            <a:srgbClr val="FFFF99">
              <a:alpha val="4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914400" y="1524000"/>
            <a:ext cx="4343400" cy="71596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16 </a:t>
            </a:r>
            <a:r>
              <a:rPr lang="en-US" sz="1600" dirty="0"/>
              <a:t>systems with 3 or more TN samples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6 (38%) </a:t>
            </a:r>
            <a:r>
              <a:rPr lang="en-US" sz="1600" dirty="0"/>
              <a:t>with median TN &lt;19 mg/l</a:t>
            </a:r>
          </a:p>
        </p:txBody>
      </p:sp>
    </p:spTree>
    <p:extLst>
      <p:ext uri="{BB962C8B-B14F-4D97-AF65-F5344CB8AC3E}">
        <p14:creationId xmlns:p14="http://schemas.microsoft.com/office/powerpoint/2010/main" val="17590884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" y="1143000"/>
            <a:ext cx="9140651" cy="5745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228600" y="274638"/>
            <a:ext cx="8763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>
                <a:solidFill>
                  <a:schemeClr val="tx2"/>
                </a:solidFill>
              </a:rPr>
              <a:t>Single Family Singulair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762000" y="1524000"/>
            <a:ext cx="3962400" cy="71596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4 </a:t>
            </a:r>
            <a:r>
              <a:rPr lang="en-US" sz="1600" dirty="0"/>
              <a:t>systems with 3 or more TN samples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4 (100%) </a:t>
            </a:r>
            <a:r>
              <a:rPr lang="en-US" sz="1600" dirty="0"/>
              <a:t>with median TN &lt;19 mg/l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143000"/>
            <a:ext cx="9220200" cy="5741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228600" y="274638"/>
            <a:ext cx="8763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 dirty="0">
                <a:solidFill>
                  <a:schemeClr val="tx2"/>
                </a:solidFill>
              </a:rPr>
              <a:t>Single Family </a:t>
            </a:r>
            <a:r>
              <a:rPr lang="en-US" sz="3200" dirty="0" smtClean="0">
                <a:solidFill>
                  <a:schemeClr val="tx2"/>
                </a:solidFill>
              </a:rPr>
              <a:t>Waterloo </a:t>
            </a:r>
            <a:r>
              <a:rPr lang="en-US" sz="3200" dirty="0" err="1" smtClean="0">
                <a:solidFill>
                  <a:schemeClr val="tx2"/>
                </a:solidFill>
              </a:rPr>
              <a:t>Biofilter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914400" y="1524000"/>
            <a:ext cx="4343400" cy="71596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6 </a:t>
            </a:r>
            <a:r>
              <a:rPr lang="en-US" sz="1600" dirty="0"/>
              <a:t>systems with 3 or more TN samples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6 (100%) </a:t>
            </a:r>
            <a:r>
              <a:rPr lang="en-US" sz="1600" dirty="0"/>
              <a:t>with median TN &lt;19 mg/l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228600" y="274638"/>
            <a:ext cx="8763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 dirty="0">
                <a:solidFill>
                  <a:schemeClr val="tx2"/>
                </a:solidFill>
              </a:rPr>
              <a:t>Single Family </a:t>
            </a:r>
            <a:r>
              <a:rPr lang="en-US" sz="3200" dirty="0" smtClean="0">
                <a:solidFill>
                  <a:schemeClr val="tx2"/>
                </a:solidFill>
              </a:rPr>
              <a:t>Miscellaneous Other Types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5714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28600" y="274638"/>
            <a:ext cx="8763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/>
              <a:t>Single Family all Types by System Type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graphicFrame>
        <p:nvGraphicFramePr>
          <p:cNvPr id="50343" name="Group 16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303438256"/>
              </p:ext>
            </p:extLst>
          </p:nvPr>
        </p:nvGraphicFramePr>
        <p:xfrm>
          <a:off x="535912" y="1752600"/>
          <a:ext cx="7922288" cy="3689670"/>
        </p:xfrm>
        <a:graphic>
          <a:graphicData uri="http://schemas.openxmlformats.org/drawingml/2006/table">
            <a:tbl>
              <a:tblPr/>
              <a:tblGrid>
                <a:gridCol w="1567046"/>
                <a:gridCol w="1654104"/>
                <a:gridCol w="1567046"/>
                <a:gridCol w="1567046"/>
                <a:gridCol w="1567046"/>
              </a:tblGrid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System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with 3+ Samples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below 19mg/l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Mashpee 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County Percentage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 Types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Advantex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Bioclere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Septitech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Singulair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Waterloo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Clivus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639762"/>
          </a:xfrm>
        </p:spPr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Multi-Family all </a:t>
            </a:r>
            <a:r>
              <a:rPr lang="en-US" sz="3200" dirty="0">
                <a:solidFill>
                  <a:schemeClr val="tx1"/>
                </a:solidFill>
              </a:rPr>
              <a:t>Types by Individual System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Three or More Samples with Full Nitrogen Series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576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89337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639762"/>
          </a:xfrm>
        </p:spPr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Commercial all </a:t>
            </a:r>
            <a:r>
              <a:rPr lang="en-US" sz="3200" dirty="0">
                <a:solidFill>
                  <a:schemeClr val="tx1"/>
                </a:solidFill>
              </a:rPr>
              <a:t>Types by Individual System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Three or More Samples with Full Nitrogen Series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45" y="1143000"/>
            <a:ext cx="9174145" cy="575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24734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84" name="Rectangle 328"/>
          <p:cNvSpPr>
            <a:spLocks noChangeArrowheads="1"/>
          </p:cNvSpPr>
          <p:nvPr/>
        </p:nvSpPr>
        <p:spPr bwMode="auto">
          <a:xfrm>
            <a:off x="228600" y="274638"/>
            <a:ext cx="8763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 dirty="0">
                <a:solidFill>
                  <a:schemeClr val="tx2"/>
                </a:solidFill>
              </a:rPr>
              <a:t>Keeping Track of it All…</a:t>
            </a:r>
          </a:p>
        </p:txBody>
      </p:sp>
      <p:sp>
        <p:nvSpPr>
          <p:cNvPr id="19785" name="Text Box 329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The I/A Tracking Database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371600"/>
            <a:ext cx="82296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The program so far:</a:t>
            </a:r>
          </a:p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1,630 individual systems.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34 different I/A technologies.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Over 13,400 sample reports filed.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Over 100,000 individual water quality data points.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On-line data access: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/>
              <a:t>http://</a:t>
            </a:r>
            <a:r>
              <a:rPr lang="en-US" smtClean="0"/>
              <a:t>www.barnstablecountyhealth.org/ia-systems/information-center/data-and-statistics/ia-box-whisker-diagrams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r>
              <a:rPr lang="en-US" sz="2400" b="1" dirty="0" smtClean="0"/>
              <a:t>In the future: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50+ new systems added each year in recent years.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1400+ sample reports submitted each year.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10,000+ water quality data points each year.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Expanding out to other towns.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New tracking database to take program to the next level and enable enhanced tracking of an increased load of I/A systems.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Taking The Next Step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Develop new tracking database with enhanced I/A compliance tracking capabilities.</a:t>
            </a:r>
          </a:p>
          <a:p>
            <a:r>
              <a:rPr lang="en-US" sz="2400" dirty="0" smtClean="0"/>
              <a:t>Increase homeowner and system operator accountability.</a:t>
            </a:r>
          </a:p>
          <a:p>
            <a:r>
              <a:rPr lang="en-US" sz="2400" dirty="0" smtClean="0"/>
              <a:t>Disperse more information to the public and public officials for decision making.</a:t>
            </a:r>
          </a:p>
          <a:p>
            <a:r>
              <a:rPr lang="en-US" sz="2400" dirty="0" smtClean="0"/>
              <a:t>Expand the program to include non-I/A systems.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44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County I/A Program Overview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Started in 2005 under a grant from EPA.</a:t>
            </a:r>
          </a:p>
          <a:p>
            <a:r>
              <a:rPr lang="en-US" sz="2400" dirty="0" smtClean="0"/>
              <a:t>Covers 14 towns of Barnstable County.</a:t>
            </a:r>
          </a:p>
          <a:p>
            <a:r>
              <a:rPr lang="en-US" sz="2400" dirty="0" smtClean="0"/>
              <a:t>All operators of I/A systems report results of inspections and sampling events to a web-based database.</a:t>
            </a:r>
          </a:p>
          <a:p>
            <a:r>
              <a:rPr lang="en-US" sz="2400" dirty="0" smtClean="0"/>
              <a:t>Provide initial level of compliance on behalf of town Boards of Health.</a:t>
            </a:r>
          </a:p>
          <a:p>
            <a:r>
              <a:rPr lang="en-US" sz="2400" dirty="0" smtClean="0"/>
              <a:t>Now funded by a database user fee paid by operators based on the number of contracts they hold.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0245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Focus on Accountability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Homeowners</a:t>
            </a:r>
            <a:r>
              <a:rPr lang="en-US" sz="2400" dirty="0"/>
              <a:t>, designers, installers, maintenance </a:t>
            </a:r>
            <a:r>
              <a:rPr lang="en-US" sz="2400" dirty="0" smtClean="0"/>
              <a:t>providers held more accountable for system performance.</a:t>
            </a:r>
            <a:endParaRPr lang="en-US" sz="2400" dirty="0"/>
          </a:p>
          <a:p>
            <a:r>
              <a:rPr lang="en-US" sz="2400" dirty="0"/>
              <a:t>Example – when system operator enters a sample report which contains a sample parameter exceedance (i.e. total nitrogen over 19 mg/l), homeowner and BOH are notified and operator receives instantaneous feedback about what the town-required follow-up is. </a:t>
            </a:r>
          </a:p>
        </p:txBody>
      </p:sp>
    </p:spTree>
    <p:extLst>
      <p:ext uri="{BB962C8B-B14F-4D97-AF65-F5344CB8AC3E}">
        <p14:creationId xmlns:p14="http://schemas.microsoft.com/office/powerpoint/2010/main" val="417369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Better Information for</a:t>
            </a:r>
            <a:br>
              <a:rPr lang="en-US" sz="3200" dirty="0" smtClean="0"/>
            </a:br>
            <a:r>
              <a:rPr lang="en-US" sz="3200" dirty="0" smtClean="0"/>
              <a:t>Informed Wastewater Decisions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Making analyzed sample and inspection data more accessible to both town officials and citizens.</a:t>
            </a:r>
          </a:p>
          <a:p>
            <a:r>
              <a:rPr lang="en-US" sz="2400" dirty="0" smtClean="0"/>
              <a:t>Real-world system performance data for total nitrogen, phosphorus, etc. </a:t>
            </a:r>
          </a:p>
          <a:p>
            <a:r>
              <a:rPr lang="en-US" sz="2400" dirty="0" smtClean="0"/>
              <a:t>Real-world data on persistent maintenance issues. Ex – repeated recirculation pump failures leading to higher TN concentration in effluent.</a:t>
            </a:r>
          </a:p>
          <a:p>
            <a:r>
              <a:rPr lang="en-US" sz="2400" dirty="0" smtClean="0"/>
              <a:t>Access to better data helps BOH make decisions which work toward nutrient loading targets.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67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Expand Beyond I/A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Develop database to track all on-site septic systems.</a:t>
            </a:r>
          </a:p>
          <a:p>
            <a:r>
              <a:rPr lang="en-US" sz="2400" dirty="0" smtClean="0"/>
              <a:t>Enable tracking of septic system components not considered I/A.</a:t>
            </a:r>
          </a:p>
          <a:p>
            <a:r>
              <a:rPr lang="en-US" sz="2400" dirty="0" smtClean="0"/>
              <a:t>Analyze failure rates to identify specific types of components which may need review. Example – a particular type of polyethylene tank that fails much quicker than expected.</a:t>
            </a:r>
          </a:p>
          <a:p>
            <a:r>
              <a:rPr lang="en-US" sz="2400" dirty="0" smtClean="0"/>
              <a:t>Have an inventory of all systems and their components in town (over time).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70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362200"/>
            <a:ext cx="7772400" cy="1470025"/>
          </a:xfrm>
        </p:spPr>
        <p:txBody>
          <a:bodyPr/>
          <a:lstStyle/>
          <a:p>
            <a:r>
              <a:rPr lang="en-US"/>
              <a:t>Innovative/Alternative Septic System Performance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191000"/>
            <a:ext cx="7772400" cy="167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Brian Baumgaertel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508-375-6888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bbaumgaertel@barnstablecounty.org</a:t>
            </a:r>
            <a:endParaRPr lang="en-US" dirty="0"/>
          </a:p>
        </p:txBody>
      </p:sp>
      <p:pic>
        <p:nvPicPr>
          <p:cNvPr id="25604" name="Picture 4" descr="2010-07-09-County-Seal-color-1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38200"/>
            <a:ext cx="10668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33400" y="6172200"/>
            <a:ext cx="815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Barnstable County Department of Health and Environment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68363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</a:rPr>
              <a:t>Box-Whisker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Diagrams</a:t>
            </a:r>
          </a:p>
        </p:txBody>
      </p:sp>
      <p:pic>
        <p:nvPicPr>
          <p:cNvPr id="8197" name="Picture 5" descr="Box-Whisk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752600"/>
            <a:ext cx="614363" cy="412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Probability Densi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114800"/>
            <a:ext cx="6113463" cy="204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9" name="Line 7"/>
          <p:cNvSpPr>
            <a:spLocks noChangeShapeType="1"/>
          </p:cNvSpPr>
          <p:nvPr/>
        </p:nvSpPr>
        <p:spPr bwMode="auto">
          <a:xfrm flipV="1">
            <a:off x="4791075" y="2554288"/>
            <a:ext cx="0" cy="19970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6215063" y="2552700"/>
            <a:ext cx="0" cy="19875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800600" y="48006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50%</a:t>
            </a: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5486400" y="2362200"/>
            <a:ext cx="0" cy="17526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2514600" y="6248400"/>
            <a:ext cx="601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Probability Density Graph (“Bell Curve”)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6324600" y="4038600"/>
            <a:ext cx="26670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Median</a:t>
            </a:r>
            <a:r>
              <a:rPr lang="en-US"/>
              <a:t> – Middle Value</a:t>
            </a:r>
          </a:p>
        </p:txBody>
      </p:sp>
      <p:sp>
        <p:nvSpPr>
          <p:cNvPr id="8207" name="Freeform 15"/>
          <p:cNvSpPr>
            <a:spLocks/>
          </p:cNvSpPr>
          <p:nvPr/>
        </p:nvSpPr>
        <p:spPr bwMode="auto">
          <a:xfrm>
            <a:off x="5486400" y="3646488"/>
            <a:ext cx="1981200" cy="392112"/>
          </a:xfrm>
          <a:custGeom>
            <a:avLst/>
            <a:gdLst>
              <a:gd name="T0" fmla="*/ 1206 w 1206"/>
              <a:gd name="T1" fmla="*/ 210 h 210"/>
              <a:gd name="T2" fmla="*/ 766 w 1206"/>
              <a:gd name="T3" fmla="*/ 6 h 210"/>
              <a:gd name="T4" fmla="*/ 0 w 1206"/>
              <a:gd name="T5" fmla="*/ 103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06" h="210">
                <a:moveTo>
                  <a:pt x="1206" y="210"/>
                </a:moveTo>
                <a:cubicBezTo>
                  <a:pt x="1133" y="176"/>
                  <a:pt x="1152" y="0"/>
                  <a:pt x="766" y="6"/>
                </a:cubicBezTo>
                <a:cubicBezTo>
                  <a:pt x="380" y="12"/>
                  <a:pt x="160" y="83"/>
                  <a:pt x="0" y="103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6324600" y="3124200"/>
            <a:ext cx="26670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Min/Max Value</a:t>
            </a:r>
            <a:endParaRPr lang="en-US"/>
          </a:p>
        </p:txBody>
      </p:sp>
      <p:sp>
        <p:nvSpPr>
          <p:cNvPr id="8209" name="Freeform 17"/>
          <p:cNvSpPr>
            <a:spLocks/>
          </p:cNvSpPr>
          <p:nvPr/>
        </p:nvSpPr>
        <p:spPr bwMode="auto">
          <a:xfrm>
            <a:off x="8380413" y="2290763"/>
            <a:ext cx="161925" cy="844550"/>
          </a:xfrm>
          <a:custGeom>
            <a:avLst/>
            <a:gdLst>
              <a:gd name="T0" fmla="*/ 1 w 102"/>
              <a:gd name="T1" fmla="*/ 532 h 532"/>
              <a:gd name="T2" fmla="*/ 7 w 102"/>
              <a:gd name="T3" fmla="*/ 292 h 532"/>
              <a:gd name="T4" fmla="*/ 102 w 102"/>
              <a:gd name="T5" fmla="*/ 0 h 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2" h="532">
                <a:moveTo>
                  <a:pt x="1" y="532"/>
                </a:moveTo>
                <a:cubicBezTo>
                  <a:pt x="2" y="492"/>
                  <a:pt x="14" y="427"/>
                  <a:pt x="7" y="292"/>
                </a:cubicBezTo>
                <a:cubicBezTo>
                  <a:pt x="0" y="157"/>
                  <a:pt x="82" y="61"/>
                  <a:pt x="102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685800" y="3429000"/>
            <a:ext cx="26670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Box</a:t>
            </a:r>
            <a:endParaRPr lang="en-US"/>
          </a:p>
        </p:txBody>
      </p:sp>
      <p:sp>
        <p:nvSpPr>
          <p:cNvPr id="8211" name="Freeform 19"/>
          <p:cNvSpPr>
            <a:spLocks/>
          </p:cNvSpPr>
          <p:nvPr/>
        </p:nvSpPr>
        <p:spPr bwMode="auto">
          <a:xfrm>
            <a:off x="3352800" y="3432175"/>
            <a:ext cx="1676400" cy="365125"/>
          </a:xfrm>
          <a:custGeom>
            <a:avLst/>
            <a:gdLst>
              <a:gd name="T0" fmla="*/ 0 w 1143"/>
              <a:gd name="T1" fmla="*/ 142 h 230"/>
              <a:gd name="T2" fmla="*/ 486 w 1143"/>
              <a:gd name="T3" fmla="*/ 108 h 230"/>
              <a:gd name="T4" fmla="*/ 1143 w 1143"/>
              <a:gd name="T5" fmla="*/ 230 h 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43" h="230">
                <a:moveTo>
                  <a:pt x="0" y="142"/>
                </a:moveTo>
                <a:cubicBezTo>
                  <a:pt x="81" y="136"/>
                  <a:pt x="364" y="0"/>
                  <a:pt x="486" y="108"/>
                </a:cubicBezTo>
                <a:cubicBezTo>
                  <a:pt x="608" y="216"/>
                  <a:pt x="1006" y="205"/>
                  <a:pt x="1143" y="23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85800" y="4800600"/>
            <a:ext cx="26670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Whiskers</a:t>
            </a:r>
            <a:endParaRPr lang="en-US"/>
          </a:p>
        </p:txBody>
      </p:sp>
      <p:sp>
        <p:nvSpPr>
          <p:cNvPr id="8213" name="Freeform 21"/>
          <p:cNvSpPr>
            <a:spLocks/>
          </p:cNvSpPr>
          <p:nvPr/>
        </p:nvSpPr>
        <p:spPr bwMode="auto">
          <a:xfrm>
            <a:off x="3352800" y="4851400"/>
            <a:ext cx="1885950" cy="204788"/>
          </a:xfrm>
          <a:custGeom>
            <a:avLst/>
            <a:gdLst>
              <a:gd name="T0" fmla="*/ 0 w 1188"/>
              <a:gd name="T1" fmla="*/ 64 h 129"/>
              <a:gd name="T2" fmla="*/ 619 w 1188"/>
              <a:gd name="T3" fmla="*/ 27 h 129"/>
              <a:gd name="T4" fmla="*/ 1188 w 1188"/>
              <a:gd name="T5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88" h="129">
                <a:moveTo>
                  <a:pt x="0" y="64"/>
                </a:moveTo>
                <a:cubicBezTo>
                  <a:pt x="103" y="58"/>
                  <a:pt x="307" y="0"/>
                  <a:pt x="619" y="27"/>
                </a:cubicBezTo>
                <a:cubicBezTo>
                  <a:pt x="931" y="54"/>
                  <a:pt x="1070" y="108"/>
                  <a:pt x="1188" y="129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AutoShape 22"/>
          <p:cNvSpPr>
            <a:spLocks/>
          </p:cNvSpPr>
          <p:nvPr/>
        </p:nvSpPr>
        <p:spPr bwMode="auto">
          <a:xfrm>
            <a:off x="5029200" y="3352800"/>
            <a:ext cx="76200" cy="914400"/>
          </a:xfrm>
          <a:prstGeom prst="leftBrace">
            <a:avLst>
              <a:gd name="adj1" fmla="val 10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AutoShape 23"/>
          <p:cNvSpPr>
            <a:spLocks/>
          </p:cNvSpPr>
          <p:nvPr/>
        </p:nvSpPr>
        <p:spPr bwMode="auto">
          <a:xfrm>
            <a:off x="5257800" y="4343400"/>
            <a:ext cx="152400" cy="1524000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533400" y="7620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What are they?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1981200" y="3124200"/>
            <a:ext cx="26670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Min/Max Value</a:t>
            </a:r>
            <a:endParaRPr lang="en-US"/>
          </a:p>
        </p:txBody>
      </p:sp>
      <p:sp>
        <p:nvSpPr>
          <p:cNvPr id="8218" name="Freeform 26"/>
          <p:cNvSpPr>
            <a:spLocks/>
          </p:cNvSpPr>
          <p:nvPr/>
        </p:nvSpPr>
        <p:spPr bwMode="auto">
          <a:xfrm>
            <a:off x="2514600" y="2286000"/>
            <a:ext cx="133350" cy="806450"/>
          </a:xfrm>
          <a:custGeom>
            <a:avLst/>
            <a:gdLst>
              <a:gd name="T0" fmla="*/ 67 w 84"/>
              <a:gd name="T1" fmla="*/ 508 h 508"/>
              <a:gd name="T2" fmla="*/ 73 w 84"/>
              <a:gd name="T3" fmla="*/ 268 h 508"/>
              <a:gd name="T4" fmla="*/ 0 w 84"/>
              <a:gd name="T5" fmla="*/ 0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4" h="508">
                <a:moveTo>
                  <a:pt x="67" y="508"/>
                </a:moveTo>
                <a:cubicBezTo>
                  <a:pt x="68" y="468"/>
                  <a:pt x="84" y="353"/>
                  <a:pt x="73" y="268"/>
                </a:cubicBezTo>
                <a:cubicBezTo>
                  <a:pt x="66" y="133"/>
                  <a:pt x="15" y="56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3810000" y="55626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25%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6248400" y="55626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25%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81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1111 L -0.00017 -0.2447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2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nimBg="1"/>
      <p:bldP spid="8201" grpId="0" animBg="1"/>
      <p:bldP spid="8202" grpId="0"/>
      <p:bldP spid="8203" grpId="0" animBg="1"/>
      <p:bldP spid="8204" grpId="0"/>
      <p:bldP spid="8206" grpId="0" animBg="1"/>
      <p:bldP spid="8207" grpId="0" animBg="1"/>
      <p:bldP spid="8208" grpId="1" animBg="1"/>
      <p:bldP spid="8209" grpId="0" animBg="1"/>
      <p:bldP spid="8210" grpId="1" animBg="1"/>
      <p:bldP spid="8211" grpId="0" animBg="1"/>
      <p:bldP spid="8212" grpId="0" animBg="1"/>
      <p:bldP spid="8213" grpId="0" animBg="1"/>
      <p:bldP spid="8214" grpId="0" animBg="1"/>
      <p:bldP spid="8215" grpId="0" animBg="1"/>
      <p:bldP spid="8217" grpId="0" animBg="1"/>
      <p:bldP spid="8218" grpId="0" animBg="1"/>
      <p:bldP spid="8219" grpId="0"/>
      <p:bldP spid="82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33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1447800"/>
            <a:ext cx="6396037" cy="494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639762"/>
          </a:xfrm>
          <a:noFill/>
          <a:ln/>
        </p:spPr>
        <p:txBody>
          <a:bodyPr/>
          <a:lstStyle/>
          <a:p>
            <a:r>
              <a:rPr lang="en-US" sz="3200"/>
              <a:t>Box-Whisker Diagrams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What Can We Use Them For?</a:t>
            </a:r>
          </a:p>
        </p:txBody>
      </p:sp>
      <p:grpSp>
        <p:nvGrpSpPr>
          <p:cNvPr id="9249" name="Group 33"/>
          <p:cNvGrpSpPr>
            <a:grpSpLocks/>
          </p:cNvGrpSpPr>
          <p:nvPr/>
        </p:nvGrpSpPr>
        <p:grpSpPr bwMode="auto">
          <a:xfrm>
            <a:off x="3738563" y="4724400"/>
            <a:ext cx="304800" cy="1371600"/>
            <a:chOff x="720" y="1008"/>
            <a:chExt cx="288" cy="2016"/>
          </a:xfrm>
        </p:grpSpPr>
        <p:sp>
          <p:nvSpPr>
            <p:cNvPr id="9224" name="Rectangle 8"/>
            <p:cNvSpPr>
              <a:spLocks noChangeArrowheads="1"/>
            </p:cNvSpPr>
            <p:nvPr/>
          </p:nvSpPr>
          <p:spPr bwMode="auto">
            <a:xfrm>
              <a:off x="720" y="1728"/>
              <a:ext cx="288" cy="57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Line 10"/>
            <p:cNvSpPr>
              <a:spLocks noChangeShapeType="1"/>
            </p:cNvSpPr>
            <p:nvPr/>
          </p:nvSpPr>
          <p:spPr bwMode="auto">
            <a:xfrm flipV="1">
              <a:off x="864" y="100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>
              <a:off x="768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 flipV="1">
              <a:off x="864" y="2304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14"/>
            <p:cNvSpPr>
              <a:spLocks noChangeShapeType="1"/>
            </p:cNvSpPr>
            <p:nvPr/>
          </p:nvSpPr>
          <p:spPr bwMode="auto">
            <a:xfrm>
              <a:off x="768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3" name="Group 37"/>
          <p:cNvGrpSpPr>
            <a:grpSpLocks/>
          </p:cNvGrpSpPr>
          <p:nvPr/>
        </p:nvGrpSpPr>
        <p:grpSpPr bwMode="auto">
          <a:xfrm>
            <a:off x="8158163" y="3200400"/>
            <a:ext cx="304800" cy="2362200"/>
            <a:chOff x="4992" y="2016"/>
            <a:chExt cx="192" cy="1488"/>
          </a:xfrm>
        </p:grpSpPr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4992" y="3072"/>
              <a:ext cx="192" cy="15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 flipV="1">
              <a:off x="5088" y="2016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20"/>
            <p:cNvSpPr>
              <a:spLocks noChangeShapeType="1"/>
            </p:cNvSpPr>
            <p:nvPr/>
          </p:nvSpPr>
          <p:spPr bwMode="auto">
            <a:xfrm>
              <a:off x="5040" y="2016"/>
              <a:ext cx="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21"/>
            <p:cNvSpPr>
              <a:spLocks noChangeShapeType="1"/>
            </p:cNvSpPr>
            <p:nvPr/>
          </p:nvSpPr>
          <p:spPr bwMode="auto">
            <a:xfrm flipV="1">
              <a:off x="5088" y="3230"/>
              <a:ext cx="0" cy="2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22"/>
            <p:cNvSpPr>
              <a:spLocks noChangeShapeType="1"/>
            </p:cNvSpPr>
            <p:nvPr/>
          </p:nvSpPr>
          <p:spPr bwMode="auto">
            <a:xfrm>
              <a:off x="5024" y="3504"/>
              <a:ext cx="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0" name="Group 34"/>
          <p:cNvGrpSpPr>
            <a:grpSpLocks/>
          </p:cNvGrpSpPr>
          <p:nvPr/>
        </p:nvGrpSpPr>
        <p:grpSpPr bwMode="auto">
          <a:xfrm>
            <a:off x="5186363" y="2057400"/>
            <a:ext cx="304800" cy="3657600"/>
            <a:chOff x="3072" y="1680"/>
            <a:chExt cx="288" cy="2016"/>
          </a:xfrm>
        </p:grpSpPr>
        <p:sp>
          <p:nvSpPr>
            <p:cNvPr id="9239" name="Rectangle 23"/>
            <p:cNvSpPr>
              <a:spLocks noChangeArrowheads="1"/>
            </p:cNvSpPr>
            <p:nvPr/>
          </p:nvSpPr>
          <p:spPr bwMode="auto">
            <a:xfrm>
              <a:off x="3072" y="2400"/>
              <a:ext cx="288" cy="576"/>
            </a:xfrm>
            <a:prstGeom prst="rect">
              <a:avLst/>
            </a:prstGeom>
            <a:solidFill>
              <a:srgbClr val="FF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Line 24"/>
            <p:cNvSpPr>
              <a:spLocks noChangeShapeType="1"/>
            </p:cNvSpPr>
            <p:nvPr/>
          </p:nvSpPr>
          <p:spPr bwMode="auto">
            <a:xfrm flipV="1">
              <a:off x="3216" y="168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25"/>
            <p:cNvSpPr>
              <a:spLocks noChangeShapeType="1"/>
            </p:cNvSpPr>
            <p:nvPr/>
          </p:nvSpPr>
          <p:spPr bwMode="auto">
            <a:xfrm>
              <a:off x="3120" y="168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26"/>
            <p:cNvSpPr>
              <a:spLocks noChangeShapeType="1"/>
            </p:cNvSpPr>
            <p:nvPr/>
          </p:nvSpPr>
          <p:spPr bwMode="auto">
            <a:xfrm flipV="1">
              <a:off x="3216" y="2976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27"/>
            <p:cNvSpPr>
              <a:spLocks noChangeShapeType="1"/>
            </p:cNvSpPr>
            <p:nvPr/>
          </p:nvSpPr>
          <p:spPr bwMode="auto">
            <a:xfrm>
              <a:off x="3120" y="36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1" name="Group 35"/>
          <p:cNvGrpSpPr>
            <a:grpSpLocks/>
          </p:cNvGrpSpPr>
          <p:nvPr/>
        </p:nvGrpSpPr>
        <p:grpSpPr bwMode="auto">
          <a:xfrm>
            <a:off x="6710363" y="2133600"/>
            <a:ext cx="304800" cy="1219200"/>
            <a:chOff x="720" y="1248"/>
            <a:chExt cx="288" cy="2016"/>
          </a:xfrm>
        </p:grpSpPr>
        <p:sp>
          <p:nvSpPr>
            <p:cNvPr id="9244" name="Rectangle 28"/>
            <p:cNvSpPr>
              <a:spLocks noChangeArrowheads="1"/>
            </p:cNvSpPr>
            <p:nvPr/>
          </p:nvSpPr>
          <p:spPr bwMode="auto">
            <a:xfrm>
              <a:off x="720" y="1968"/>
              <a:ext cx="288" cy="576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5" name="Line 29"/>
            <p:cNvSpPr>
              <a:spLocks noChangeShapeType="1"/>
            </p:cNvSpPr>
            <p:nvPr/>
          </p:nvSpPr>
          <p:spPr bwMode="auto">
            <a:xfrm flipV="1">
              <a:off x="864" y="124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Line 30"/>
            <p:cNvSpPr>
              <a:spLocks noChangeShapeType="1"/>
            </p:cNvSpPr>
            <p:nvPr/>
          </p:nvSpPr>
          <p:spPr bwMode="auto">
            <a:xfrm>
              <a:off x="768" y="124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31"/>
            <p:cNvSpPr>
              <a:spLocks noChangeShapeType="1"/>
            </p:cNvSpPr>
            <p:nvPr/>
          </p:nvSpPr>
          <p:spPr bwMode="auto">
            <a:xfrm flipV="1">
              <a:off x="864" y="2544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8" name="Line 32"/>
            <p:cNvSpPr>
              <a:spLocks noChangeShapeType="1"/>
            </p:cNvSpPr>
            <p:nvPr/>
          </p:nvSpPr>
          <p:spPr bwMode="auto">
            <a:xfrm>
              <a:off x="768" y="326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3586163" y="6172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5033963" y="6172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6557963" y="6172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8005763" y="6172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152400" y="1752600"/>
            <a:ext cx="2590800" cy="8350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A</a:t>
            </a:r>
            <a:r>
              <a:rPr lang="en-US" sz="1600"/>
              <a:t> – A “Good” System. Box and whiskers are short and compact.</a:t>
            </a: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152400" y="2667000"/>
            <a:ext cx="2590800" cy="10795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B</a:t>
            </a:r>
            <a:r>
              <a:rPr lang="en-US" sz="1600"/>
              <a:t> – A “Bad” System. Results are all over the place. Box and whiskers are stretched out.</a:t>
            </a: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152400" y="3810000"/>
            <a:ext cx="2590800" cy="83502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C</a:t>
            </a:r>
            <a:r>
              <a:rPr lang="en-US" sz="1600"/>
              <a:t> – A “Consistently Bad” System. Compact but well above TN limit (19 mg/l)</a:t>
            </a:r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152400" y="4724400"/>
            <a:ext cx="2590800" cy="10795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D</a:t>
            </a:r>
            <a:r>
              <a:rPr lang="en-US" sz="1600"/>
              <a:t> – A “Usually Pretty Good” System. Compact but maybe a couple of high results.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5" grpId="0"/>
      <p:bldP spid="9256" grpId="0"/>
      <p:bldP spid="9257" grpId="0"/>
      <p:bldP spid="9259" grpId="0" animBg="1"/>
      <p:bldP spid="9260" grpId="0" animBg="1"/>
      <p:bldP spid="926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2305"/>
            <a:ext cx="8839199" cy="5700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639762"/>
          </a:xfrm>
        </p:spPr>
        <p:txBody>
          <a:bodyPr/>
          <a:lstStyle/>
          <a:p>
            <a:r>
              <a:rPr lang="en-US" sz="3200">
                <a:solidFill>
                  <a:schemeClr val="tx1"/>
                </a:solidFill>
              </a:rPr>
              <a:t>Single Family all Types by Individual System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685800" y="1204913"/>
            <a:ext cx="5334000" cy="5348287"/>
          </a:xfrm>
          <a:prstGeom prst="rect">
            <a:avLst/>
          </a:prstGeom>
          <a:solidFill>
            <a:srgbClr val="FFFF99">
              <a:alpha val="4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219200" y="1676400"/>
            <a:ext cx="4191000" cy="71596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 89 systems </a:t>
            </a:r>
            <a:r>
              <a:rPr lang="en-US" sz="1600" dirty="0"/>
              <a:t>with 3 or more TN samples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 58 (65%) </a:t>
            </a:r>
            <a:r>
              <a:rPr lang="en-US" sz="1600" dirty="0"/>
              <a:t>with median TN &lt;19 mg/l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28600" y="274638"/>
            <a:ext cx="8763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/>
              <a:t>Single Family all Types by System Type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067800" cy="5756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891" y="1117600"/>
            <a:ext cx="9088691" cy="574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639762"/>
          </a:xfrm>
          <a:noFill/>
          <a:ln/>
        </p:spPr>
        <p:txBody>
          <a:bodyPr/>
          <a:lstStyle/>
          <a:p>
            <a:r>
              <a:rPr lang="en-US" sz="3200" dirty="0"/>
              <a:t>Single Family </a:t>
            </a:r>
            <a:r>
              <a:rPr lang="en-US" sz="3200" dirty="0" err="1" smtClean="0"/>
              <a:t>Advantex</a:t>
            </a:r>
            <a:endParaRPr lang="en-US" sz="3200" dirty="0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09600" y="1204913"/>
            <a:ext cx="6858000" cy="5348287"/>
          </a:xfrm>
          <a:prstGeom prst="rect">
            <a:avLst/>
          </a:prstGeom>
          <a:solidFill>
            <a:srgbClr val="FFFF99">
              <a:alpha val="4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24000" y="1524000"/>
            <a:ext cx="4343400" cy="71596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12 </a:t>
            </a:r>
            <a:r>
              <a:rPr lang="en-US" sz="1600" dirty="0"/>
              <a:t>systems with 3 or more TN samples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10 (83%) </a:t>
            </a:r>
            <a:r>
              <a:rPr lang="en-US" sz="1600" dirty="0"/>
              <a:t>with median TN &lt;19 mg/l</a:t>
            </a:r>
          </a:p>
        </p:txBody>
      </p:sp>
    </p:spTree>
    <p:extLst>
      <p:ext uri="{BB962C8B-B14F-4D97-AF65-F5344CB8AC3E}">
        <p14:creationId xmlns:p14="http://schemas.microsoft.com/office/powerpoint/2010/main" val="41752287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143000"/>
            <a:ext cx="92202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639762"/>
          </a:xfrm>
          <a:noFill/>
          <a:ln/>
        </p:spPr>
        <p:txBody>
          <a:bodyPr/>
          <a:lstStyle/>
          <a:p>
            <a:r>
              <a:rPr lang="en-US" sz="3200" dirty="0"/>
              <a:t>Single Family </a:t>
            </a:r>
            <a:r>
              <a:rPr lang="en-US" sz="3200" dirty="0" err="1" smtClean="0"/>
              <a:t>Bioclere</a:t>
            </a:r>
            <a:endParaRPr lang="en-US" sz="3200" dirty="0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33400" y="1204913"/>
            <a:ext cx="6096000" cy="5348287"/>
          </a:xfrm>
          <a:prstGeom prst="rect">
            <a:avLst/>
          </a:prstGeom>
          <a:solidFill>
            <a:srgbClr val="FFFF99">
              <a:alpha val="4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24000" y="1524000"/>
            <a:ext cx="4343400" cy="71596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7 </a:t>
            </a:r>
            <a:r>
              <a:rPr lang="en-US" sz="1600" dirty="0"/>
              <a:t>systems with 3 or more TN samples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5 (71%) </a:t>
            </a:r>
            <a:r>
              <a:rPr lang="en-US" sz="1600" dirty="0"/>
              <a:t>with median TN &lt;19 mg/l</a:t>
            </a:r>
          </a:p>
        </p:txBody>
      </p:sp>
    </p:spTree>
    <p:extLst>
      <p:ext uri="{BB962C8B-B14F-4D97-AF65-F5344CB8AC3E}">
        <p14:creationId xmlns:p14="http://schemas.microsoft.com/office/powerpoint/2010/main" val="41752287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143000"/>
            <a:ext cx="9220200" cy="5750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639762"/>
          </a:xfrm>
          <a:noFill/>
          <a:ln/>
        </p:spPr>
        <p:txBody>
          <a:bodyPr/>
          <a:lstStyle/>
          <a:p>
            <a:r>
              <a:rPr lang="en-US" sz="3200"/>
              <a:t>Single Family FAST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or More Samples with Full Nitrogen Series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33400" y="1204913"/>
            <a:ext cx="5943600" cy="5424487"/>
          </a:xfrm>
          <a:prstGeom prst="rect">
            <a:avLst/>
          </a:prstGeom>
          <a:solidFill>
            <a:srgbClr val="FFFF99">
              <a:alpha val="4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24000" y="1524000"/>
            <a:ext cx="4343400" cy="71596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40 </a:t>
            </a:r>
            <a:r>
              <a:rPr lang="en-US" sz="1600" dirty="0"/>
              <a:t>systems with 3 or more TN samples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 dirty="0" smtClean="0"/>
              <a:t>28 (70%) </a:t>
            </a:r>
            <a:r>
              <a:rPr lang="en-US" sz="1600" dirty="0"/>
              <a:t>with median TN &lt;19 mg/l</a:t>
            </a:r>
          </a:p>
        </p:txBody>
      </p:sp>
    </p:spTree>
    <p:extLst>
      <p:ext uri="{BB962C8B-B14F-4D97-AF65-F5344CB8AC3E}">
        <p14:creationId xmlns:p14="http://schemas.microsoft.com/office/powerpoint/2010/main" val="41752287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2217</TotalTime>
  <Words>958</Words>
  <Application>Microsoft Office PowerPoint</Application>
  <PresentationFormat>On-screen Show (4:3)</PresentationFormat>
  <Paragraphs>166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Design</vt:lpstr>
      <vt:lpstr>Innovative/Alternative Septic System Performance</vt:lpstr>
      <vt:lpstr>County I/A Program Overview</vt:lpstr>
      <vt:lpstr>Box-Whisker Diagrams</vt:lpstr>
      <vt:lpstr>Box-Whisker Diagrams</vt:lpstr>
      <vt:lpstr>Single Family all Types by Individual System</vt:lpstr>
      <vt:lpstr>PowerPoint Presentation</vt:lpstr>
      <vt:lpstr>Single Family Advantex</vt:lpstr>
      <vt:lpstr>Single Family Bioclere</vt:lpstr>
      <vt:lpstr>Single Family FAST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Multi-Family all Types by Individual System</vt:lpstr>
      <vt:lpstr>Commercial all Types by Individual System</vt:lpstr>
      <vt:lpstr>PowerPoint Presentation</vt:lpstr>
      <vt:lpstr>Taking The Next Step</vt:lpstr>
      <vt:lpstr>Focus on Accountability</vt:lpstr>
      <vt:lpstr>Better Information for Informed Wastewater Decisions</vt:lpstr>
      <vt:lpstr>Expand Beyond I/A</vt:lpstr>
      <vt:lpstr>Innovative/Alternative Septic System Performance</vt:lpstr>
    </vt:vector>
  </TitlesOfParts>
  <Company>Barnstable County Dept of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Baumgaertel</dc:creator>
  <cp:lastModifiedBy>Brian Baumgaertel</cp:lastModifiedBy>
  <cp:revision>80</cp:revision>
  <dcterms:created xsi:type="dcterms:W3CDTF">2011-03-28T14:15:10Z</dcterms:created>
  <dcterms:modified xsi:type="dcterms:W3CDTF">2013-02-04T16:59:25Z</dcterms:modified>
</cp:coreProperties>
</file>