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67" r:id="rId4"/>
    <p:sldId id="284" r:id="rId5"/>
    <p:sldId id="258" r:id="rId6"/>
    <p:sldId id="274" r:id="rId7"/>
    <p:sldId id="277" r:id="rId8"/>
    <p:sldId id="278" r:id="rId9"/>
    <p:sldId id="279" r:id="rId10"/>
    <p:sldId id="280" r:id="rId11"/>
    <p:sldId id="281" r:id="rId12"/>
    <p:sldId id="268" r:id="rId13"/>
    <p:sldId id="269" r:id="rId14"/>
    <p:sldId id="270" r:id="rId15"/>
    <p:sldId id="282" r:id="rId16"/>
    <p:sldId id="272" r:id="rId17"/>
    <p:sldId id="257" r:id="rId18"/>
    <p:sldId id="283" r:id="rId19"/>
    <p:sldId id="26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175" autoAdjust="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6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12A64-6981-48F0-BDC5-CEB4FC281E3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79A11-291A-4286-AE4B-8A8CA6BEBD2E}">
      <dgm:prSet phldrT="[Text]"/>
      <dgm:spPr/>
      <dgm:t>
        <a:bodyPr/>
        <a:lstStyle/>
        <a:p>
          <a:r>
            <a:rPr lang="en-US" dirty="0" smtClean="0"/>
            <a:t>Operator submits contract cancellation</a:t>
          </a:r>
          <a:endParaRPr lang="en-US" dirty="0"/>
        </a:p>
      </dgm:t>
    </dgm:pt>
    <dgm:pt modelId="{4862997E-EC0A-4710-BD2F-33F643979879}" type="parTrans" cxnId="{5531BF44-8074-478B-AC2B-17E4E6663E5A}">
      <dgm:prSet/>
      <dgm:spPr/>
      <dgm:t>
        <a:bodyPr/>
        <a:lstStyle/>
        <a:p>
          <a:endParaRPr lang="en-US"/>
        </a:p>
      </dgm:t>
    </dgm:pt>
    <dgm:pt modelId="{3BA8F774-DE5A-471F-82E0-8F199363162F}" type="sibTrans" cxnId="{5531BF44-8074-478B-AC2B-17E4E6663E5A}">
      <dgm:prSet/>
      <dgm:spPr/>
      <dgm:t>
        <a:bodyPr/>
        <a:lstStyle/>
        <a:p>
          <a:endParaRPr lang="en-US"/>
        </a:p>
      </dgm:t>
    </dgm:pt>
    <dgm:pt modelId="{5787C469-E09E-4AAD-890B-CEAF433A62B6}">
      <dgm:prSet phldrT="[Text]"/>
      <dgm:spPr/>
      <dgm:t>
        <a:bodyPr/>
        <a:lstStyle/>
        <a:p>
          <a:r>
            <a:rPr lang="en-US" dirty="0" smtClean="0"/>
            <a:t>Contract marked canceled</a:t>
          </a:r>
          <a:endParaRPr lang="en-US" dirty="0"/>
        </a:p>
      </dgm:t>
    </dgm:pt>
    <dgm:pt modelId="{290FA66F-ACE2-4A36-931F-5A378A2CDB01}" type="parTrans" cxnId="{EF85D7D8-CDCB-4B16-8D72-F73BFC53E7BD}">
      <dgm:prSet/>
      <dgm:spPr/>
      <dgm:t>
        <a:bodyPr/>
        <a:lstStyle/>
        <a:p>
          <a:endParaRPr lang="en-US"/>
        </a:p>
      </dgm:t>
    </dgm:pt>
    <dgm:pt modelId="{4F6DED96-3B06-493D-95FD-38FFA5C3B0A5}" type="sibTrans" cxnId="{EF85D7D8-CDCB-4B16-8D72-F73BFC53E7BD}">
      <dgm:prSet/>
      <dgm:spPr/>
      <dgm:t>
        <a:bodyPr/>
        <a:lstStyle/>
        <a:p>
          <a:endParaRPr lang="en-US"/>
        </a:p>
      </dgm:t>
    </dgm:pt>
    <dgm:pt modelId="{164F2B05-E0DD-498F-B17E-CB98E4C77C0F}">
      <dgm:prSet phldrT="[Text]"/>
      <dgm:spPr/>
      <dgm:t>
        <a:bodyPr/>
        <a:lstStyle/>
        <a:p>
          <a:r>
            <a:rPr lang="en-US" dirty="0" smtClean="0"/>
            <a:t>Permit flagged for follow-up</a:t>
          </a:r>
          <a:endParaRPr lang="en-US" dirty="0"/>
        </a:p>
      </dgm:t>
    </dgm:pt>
    <dgm:pt modelId="{86A6A347-7C43-40FF-9834-E6553CC79113}" type="parTrans" cxnId="{22662BB9-07A8-418D-88FE-59BB5A43FB30}">
      <dgm:prSet/>
      <dgm:spPr/>
      <dgm:t>
        <a:bodyPr/>
        <a:lstStyle/>
        <a:p>
          <a:endParaRPr lang="en-US"/>
        </a:p>
      </dgm:t>
    </dgm:pt>
    <dgm:pt modelId="{25F9ED09-9072-4883-95B5-C4C4D3203523}" type="sibTrans" cxnId="{22662BB9-07A8-418D-88FE-59BB5A43FB30}">
      <dgm:prSet/>
      <dgm:spPr/>
      <dgm:t>
        <a:bodyPr/>
        <a:lstStyle/>
        <a:p>
          <a:endParaRPr lang="en-US"/>
        </a:p>
      </dgm:t>
    </dgm:pt>
    <dgm:pt modelId="{E01FD69D-88E6-4D01-86DB-7A1B1D99DAEB}">
      <dgm:prSet phldrT="[Text]"/>
      <dgm:spPr/>
      <dgm:t>
        <a:bodyPr/>
        <a:lstStyle/>
        <a:p>
          <a:r>
            <a:rPr lang="en-US" dirty="0" smtClean="0"/>
            <a:t>Administrator Notified</a:t>
          </a:r>
          <a:endParaRPr lang="en-US" dirty="0"/>
        </a:p>
      </dgm:t>
    </dgm:pt>
    <dgm:pt modelId="{B28F9612-0790-4963-BA57-2BE05FDCC4B5}" type="parTrans" cxnId="{76F744DB-78A8-42B1-A99E-78F2B8415A25}">
      <dgm:prSet/>
      <dgm:spPr/>
      <dgm:t>
        <a:bodyPr/>
        <a:lstStyle/>
        <a:p>
          <a:endParaRPr lang="en-US"/>
        </a:p>
      </dgm:t>
    </dgm:pt>
    <dgm:pt modelId="{B580D94F-5DF2-47F1-BF18-D380A0A24A15}" type="sibTrans" cxnId="{76F744DB-78A8-42B1-A99E-78F2B8415A25}">
      <dgm:prSet/>
      <dgm:spPr/>
      <dgm:t>
        <a:bodyPr/>
        <a:lstStyle/>
        <a:p>
          <a:endParaRPr lang="en-US"/>
        </a:p>
      </dgm:t>
    </dgm:pt>
    <dgm:pt modelId="{8B0DC9F6-BD04-48BC-A1B8-557B19254F02}">
      <dgm:prSet phldrT="[Text]"/>
      <dgm:spPr/>
      <dgm:t>
        <a:bodyPr/>
        <a:lstStyle/>
        <a:p>
          <a:r>
            <a:rPr lang="en-US" dirty="0" smtClean="0"/>
            <a:t>Homeowner notified via email or text message</a:t>
          </a:r>
          <a:endParaRPr lang="en-US" dirty="0"/>
        </a:p>
      </dgm:t>
    </dgm:pt>
    <dgm:pt modelId="{7BDA44ED-0145-44B3-ACF7-5CF99D0859CB}" type="parTrans" cxnId="{860BFEFE-AB26-4D00-B6D9-B622144C241C}">
      <dgm:prSet/>
      <dgm:spPr/>
      <dgm:t>
        <a:bodyPr/>
        <a:lstStyle/>
        <a:p>
          <a:endParaRPr lang="en-US"/>
        </a:p>
      </dgm:t>
    </dgm:pt>
    <dgm:pt modelId="{32B80447-EA45-4019-AD58-EA7574C00ECC}" type="sibTrans" cxnId="{860BFEFE-AB26-4D00-B6D9-B622144C241C}">
      <dgm:prSet/>
      <dgm:spPr/>
      <dgm:t>
        <a:bodyPr/>
        <a:lstStyle/>
        <a:p>
          <a:endParaRPr lang="en-US"/>
        </a:p>
      </dgm:t>
    </dgm:pt>
    <dgm:pt modelId="{4BF27D4C-2964-4F5D-83E6-8479178D7DD2}">
      <dgm:prSet phldrT="[Text]"/>
      <dgm:spPr/>
      <dgm:t>
        <a:bodyPr/>
        <a:lstStyle/>
        <a:p>
          <a:r>
            <a:rPr lang="en-US" dirty="0" smtClean="0"/>
            <a:t>Health Agent notified</a:t>
          </a:r>
          <a:endParaRPr lang="en-US" dirty="0"/>
        </a:p>
      </dgm:t>
    </dgm:pt>
    <dgm:pt modelId="{5387B107-119E-43F3-A5D1-395F157525D8}" type="parTrans" cxnId="{784F199F-BB98-47F0-8715-18333E45C1D5}">
      <dgm:prSet/>
      <dgm:spPr/>
      <dgm:t>
        <a:bodyPr/>
        <a:lstStyle/>
        <a:p>
          <a:endParaRPr lang="en-US"/>
        </a:p>
      </dgm:t>
    </dgm:pt>
    <dgm:pt modelId="{BFFFB1CE-AD9D-4B0E-9DFC-34E4AAB121B7}" type="sibTrans" cxnId="{784F199F-BB98-47F0-8715-18333E45C1D5}">
      <dgm:prSet/>
      <dgm:spPr/>
      <dgm:t>
        <a:bodyPr/>
        <a:lstStyle/>
        <a:p>
          <a:endParaRPr lang="en-US"/>
        </a:p>
      </dgm:t>
    </dgm:pt>
    <dgm:pt modelId="{72FBFF37-5E0B-43B4-BBB9-4DBDEB39CC27}" type="pres">
      <dgm:prSet presAssocID="{D1C12A64-6981-48F0-BDC5-CEB4FC281E3B}" presName="diagram" presStyleCnt="0">
        <dgm:presLayoutVars>
          <dgm:dir/>
          <dgm:resizeHandles val="exact"/>
        </dgm:presLayoutVars>
      </dgm:prSet>
      <dgm:spPr/>
    </dgm:pt>
    <dgm:pt modelId="{25960CEC-C5A7-4A8F-932F-6A277CCF6F65}" type="pres">
      <dgm:prSet presAssocID="{9B779A11-291A-4286-AE4B-8A8CA6BEBD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E6EB8-7D94-4B3A-8144-B508F85481B4}" type="pres">
      <dgm:prSet presAssocID="{3BA8F774-DE5A-471F-82E0-8F199363162F}" presName="sibTrans" presStyleLbl="sibTrans2D1" presStyleIdx="0" presStyleCnt="5"/>
      <dgm:spPr/>
    </dgm:pt>
    <dgm:pt modelId="{1DDD6A9A-B8FC-4BBE-9927-E2B22DF0D993}" type="pres">
      <dgm:prSet presAssocID="{3BA8F774-DE5A-471F-82E0-8F199363162F}" presName="connectorText" presStyleLbl="sibTrans2D1" presStyleIdx="0" presStyleCnt="5"/>
      <dgm:spPr/>
    </dgm:pt>
    <dgm:pt modelId="{D1E10B41-6EC5-4C09-BE90-E860205D82ED}" type="pres">
      <dgm:prSet presAssocID="{5787C469-E09E-4AAD-890B-CEAF433A62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9BFEA-D89F-497E-B21E-BD281D5BCAA1}" type="pres">
      <dgm:prSet presAssocID="{4F6DED96-3B06-493D-95FD-38FFA5C3B0A5}" presName="sibTrans" presStyleLbl="sibTrans2D1" presStyleIdx="1" presStyleCnt="5"/>
      <dgm:spPr/>
    </dgm:pt>
    <dgm:pt modelId="{285519B4-5625-491B-BB45-8A8727340EF8}" type="pres">
      <dgm:prSet presAssocID="{4F6DED96-3B06-493D-95FD-38FFA5C3B0A5}" presName="connectorText" presStyleLbl="sibTrans2D1" presStyleIdx="1" presStyleCnt="5"/>
      <dgm:spPr/>
    </dgm:pt>
    <dgm:pt modelId="{ED0AB6EE-3B2F-4749-8D43-71D51A1C4523}" type="pres">
      <dgm:prSet presAssocID="{164F2B05-E0DD-498F-B17E-CB98E4C77C0F}" presName="node" presStyleLbl="node1" presStyleIdx="2" presStyleCnt="6">
        <dgm:presLayoutVars>
          <dgm:bulletEnabled val="1"/>
        </dgm:presLayoutVars>
      </dgm:prSet>
      <dgm:spPr/>
    </dgm:pt>
    <dgm:pt modelId="{F5F88D70-8A49-46E1-91D3-07EA42AE0EE0}" type="pres">
      <dgm:prSet presAssocID="{25F9ED09-9072-4883-95B5-C4C4D3203523}" presName="sibTrans" presStyleLbl="sibTrans2D1" presStyleIdx="2" presStyleCnt="5"/>
      <dgm:spPr/>
    </dgm:pt>
    <dgm:pt modelId="{37CDF930-D8B5-4B93-AE07-D029700180FC}" type="pres">
      <dgm:prSet presAssocID="{25F9ED09-9072-4883-95B5-C4C4D3203523}" presName="connectorText" presStyleLbl="sibTrans2D1" presStyleIdx="2" presStyleCnt="5"/>
      <dgm:spPr/>
    </dgm:pt>
    <dgm:pt modelId="{D8BFA3BD-2408-474B-87C9-9389A140DE63}" type="pres">
      <dgm:prSet presAssocID="{E01FD69D-88E6-4D01-86DB-7A1B1D99DAEB}" presName="node" presStyleLbl="node1" presStyleIdx="3" presStyleCnt="6">
        <dgm:presLayoutVars>
          <dgm:bulletEnabled val="1"/>
        </dgm:presLayoutVars>
      </dgm:prSet>
      <dgm:spPr/>
    </dgm:pt>
    <dgm:pt modelId="{49497DD3-5CC0-4BDC-86AE-73467531D414}" type="pres">
      <dgm:prSet presAssocID="{B580D94F-5DF2-47F1-BF18-D380A0A24A15}" presName="sibTrans" presStyleLbl="sibTrans2D1" presStyleIdx="3" presStyleCnt="5"/>
      <dgm:spPr/>
    </dgm:pt>
    <dgm:pt modelId="{564A22A1-BF40-43FB-AE44-A0FC338D4C7C}" type="pres">
      <dgm:prSet presAssocID="{B580D94F-5DF2-47F1-BF18-D380A0A24A15}" presName="connectorText" presStyleLbl="sibTrans2D1" presStyleIdx="3" presStyleCnt="5"/>
      <dgm:spPr/>
    </dgm:pt>
    <dgm:pt modelId="{58C88899-430B-4FE7-9563-99CCE5B15021}" type="pres">
      <dgm:prSet presAssocID="{8B0DC9F6-BD04-48BC-A1B8-557B19254F02}" presName="node" presStyleLbl="node1" presStyleIdx="4" presStyleCnt="6">
        <dgm:presLayoutVars>
          <dgm:bulletEnabled val="1"/>
        </dgm:presLayoutVars>
      </dgm:prSet>
      <dgm:spPr/>
    </dgm:pt>
    <dgm:pt modelId="{020774AD-F256-430A-9DDA-EE3A44961B26}" type="pres">
      <dgm:prSet presAssocID="{32B80447-EA45-4019-AD58-EA7574C00ECC}" presName="sibTrans" presStyleLbl="sibTrans2D1" presStyleIdx="4" presStyleCnt="5"/>
      <dgm:spPr/>
    </dgm:pt>
    <dgm:pt modelId="{46F03487-5352-4047-9FDB-F328D039A0CA}" type="pres">
      <dgm:prSet presAssocID="{32B80447-EA45-4019-AD58-EA7574C00ECC}" presName="connectorText" presStyleLbl="sibTrans2D1" presStyleIdx="4" presStyleCnt="5"/>
      <dgm:spPr/>
    </dgm:pt>
    <dgm:pt modelId="{2A529476-8CE6-4F90-9392-ECE67DD0FEEA}" type="pres">
      <dgm:prSet presAssocID="{4BF27D4C-2964-4F5D-83E6-8479178D7D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B966FD-FD97-42B3-A676-74F1A9DD5D98}" type="presOf" srcId="{32B80447-EA45-4019-AD58-EA7574C00ECC}" destId="{46F03487-5352-4047-9FDB-F328D039A0CA}" srcOrd="1" destOrd="0" presId="urn:microsoft.com/office/officeart/2005/8/layout/process5"/>
    <dgm:cxn modelId="{7DDEF026-8A4A-4095-BEC7-D1A887C00B46}" type="presOf" srcId="{32B80447-EA45-4019-AD58-EA7574C00ECC}" destId="{020774AD-F256-430A-9DDA-EE3A44961B26}" srcOrd="0" destOrd="0" presId="urn:microsoft.com/office/officeart/2005/8/layout/process5"/>
    <dgm:cxn modelId="{879606F0-C409-46DF-81FF-FCA17AFFD800}" type="presOf" srcId="{4BF27D4C-2964-4F5D-83E6-8479178D7DD2}" destId="{2A529476-8CE6-4F90-9392-ECE67DD0FEEA}" srcOrd="0" destOrd="0" presId="urn:microsoft.com/office/officeart/2005/8/layout/process5"/>
    <dgm:cxn modelId="{860BFEFE-AB26-4D00-B6D9-B622144C241C}" srcId="{D1C12A64-6981-48F0-BDC5-CEB4FC281E3B}" destId="{8B0DC9F6-BD04-48BC-A1B8-557B19254F02}" srcOrd="4" destOrd="0" parTransId="{7BDA44ED-0145-44B3-ACF7-5CF99D0859CB}" sibTransId="{32B80447-EA45-4019-AD58-EA7574C00ECC}"/>
    <dgm:cxn modelId="{FE2E7B7C-0F3B-4DF7-936D-378BC1AEB0FA}" type="presOf" srcId="{25F9ED09-9072-4883-95B5-C4C4D3203523}" destId="{37CDF930-D8B5-4B93-AE07-D029700180FC}" srcOrd="1" destOrd="0" presId="urn:microsoft.com/office/officeart/2005/8/layout/process5"/>
    <dgm:cxn modelId="{60979B09-8E92-4A88-84A6-1F54F0C94276}" type="presOf" srcId="{25F9ED09-9072-4883-95B5-C4C4D3203523}" destId="{F5F88D70-8A49-46E1-91D3-07EA42AE0EE0}" srcOrd="0" destOrd="0" presId="urn:microsoft.com/office/officeart/2005/8/layout/process5"/>
    <dgm:cxn modelId="{D5EA9EE9-8C1B-4D49-A1D8-B0391510BB24}" type="presOf" srcId="{4F6DED96-3B06-493D-95FD-38FFA5C3B0A5}" destId="{8E39BFEA-D89F-497E-B21E-BD281D5BCAA1}" srcOrd="0" destOrd="0" presId="urn:microsoft.com/office/officeart/2005/8/layout/process5"/>
    <dgm:cxn modelId="{CB4CCA3A-B4CB-46D1-96F6-8CFBACAF8E0B}" type="presOf" srcId="{3BA8F774-DE5A-471F-82E0-8F199363162F}" destId="{1DDD6A9A-B8FC-4BBE-9927-E2B22DF0D993}" srcOrd="1" destOrd="0" presId="urn:microsoft.com/office/officeart/2005/8/layout/process5"/>
    <dgm:cxn modelId="{C15CD13A-E4BC-47C1-9E6F-1B81A4D9B4E5}" type="presOf" srcId="{8B0DC9F6-BD04-48BC-A1B8-557B19254F02}" destId="{58C88899-430B-4FE7-9563-99CCE5B15021}" srcOrd="0" destOrd="0" presId="urn:microsoft.com/office/officeart/2005/8/layout/process5"/>
    <dgm:cxn modelId="{7FAB58DC-ECDE-4CAB-9B0C-29AA88F13759}" type="presOf" srcId="{164F2B05-E0DD-498F-B17E-CB98E4C77C0F}" destId="{ED0AB6EE-3B2F-4749-8D43-71D51A1C4523}" srcOrd="0" destOrd="0" presId="urn:microsoft.com/office/officeart/2005/8/layout/process5"/>
    <dgm:cxn modelId="{E9F5098E-5256-454C-8008-D13598311D4A}" type="presOf" srcId="{B580D94F-5DF2-47F1-BF18-D380A0A24A15}" destId="{564A22A1-BF40-43FB-AE44-A0FC338D4C7C}" srcOrd="1" destOrd="0" presId="urn:microsoft.com/office/officeart/2005/8/layout/process5"/>
    <dgm:cxn modelId="{E4764A61-2BDD-4329-B3F4-C078394C9A79}" type="presOf" srcId="{4F6DED96-3B06-493D-95FD-38FFA5C3B0A5}" destId="{285519B4-5625-491B-BB45-8A8727340EF8}" srcOrd="1" destOrd="0" presId="urn:microsoft.com/office/officeart/2005/8/layout/process5"/>
    <dgm:cxn modelId="{5531BF44-8074-478B-AC2B-17E4E6663E5A}" srcId="{D1C12A64-6981-48F0-BDC5-CEB4FC281E3B}" destId="{9B779A11-291A-4286-AE4B-8A8CA6BEBD2E}" srcOrd="0" destOrd="0" parTransId="{4862997E-EC0A-4710-BD2F-33F643979879}" sibTransId="{3BA8F774-DE5A-471F-82E0-8F199363162F}"/>
    <dgm:cxn modelId="{22662BB9-07A8-418D-88FE-59BB5A43FB30}" srcId="{D1C12A64-6981-48F0-BDC5-CEB4FC281E3B}" destId="{164F2B05-E0DD-498F-B17E-CB98E4C77C0F}" srcOrd="2" destOrd="0" parTransId="{86A6A347-7C43-40FF-9834-E6553CC79113}" sibTransId="{25F9ED09-9072-4883-95B5-C4C4D3203523}"/>
    <dgm:cxn modelId="{847E15E3-882E-464F-93A1-2330E078DDFC}" type="presOf" srcId="{5787C469-E09E-4AAD-890B-CEAF433A62B6}" destId="{D1E10B41-6EC5-4C09-BE90-E860205D82ED}" srcOrd="0" destOrd="0" presId="urn:microsoft.com/office/officeart/2005/8/layout/process5"/>
    <dgm:cxn modelId="{E8AF1EA4-0E48-4253-A3A9-5B4BBFBCB92C}" type="presOf" srcId="{E01FD69D-88E6-4D01-86DB-7A1B1D99DAEB}" destId="{D8BFA3BD-2408-474B-87C9-9389A140DE63}" srcOrd="0" destOrd="0" presId="urn:microsoft.com/office/officeart/2005/8/layout/process5"/>
    <dgm:cxn modelId="{784F199F-BB98-47F0-8715-18333E45C1D5}" srcId="{D1C12A64-6981-48F0-BDC5-CEB4FC281E3B}" destId="{4BF27D4C-2964-4F5D-83E6-8479178D7DD2}" srcOrd="5" destOrd="0" parTransId="{5387B107-119E-43F3-A5D1-395F157525D8}" sibTransId="{BFFFB1CE-AD9D-4B0E-9DFC-34E4AAB121B7}"/>
    <dgm:cxn modelId="{E3F23FB5-7D9C-4B96-8200-D2A8373255B6}" type="presOf" srcId="{D1C12A64-6981-48F0-BDC5-CEB4FC281E3B}" destId="{72FBFF37-5E0B-43B4-BBB9-4DBDEB39CC27}" srcOrd="0" destOrd="0" presId="urn:microsoft.com/office/officeart/2005/8/layout/process5"/>
    <dgm:cxn modelId="{88D949B4-358F-4CD0-902D-1CD4C050EB7A}" type="presOf" srcId="{3BA8F774-DE5A-471F-82E0-8F199363162F}" destId="{D79E6EB8-7D94-4B3A-8144-B508F85481B4}" srcOrd="0" destOrd="0" presId="urn:microsoft.com/office/officeart/2005/8/layout/process5"/>
    <dgm:cxn modelId="{BAF02BAA-D5D1-4675-8ADF-88FC7C22053B}" type="presOf" srcId="{B580D94F-5DF2-47F1-BF18-D380A0A24A15}" destId="{49497DD3-5CC0-4BDC-86AE-73467531D414}" srcOrd="0" destOrd="0" presId="urn:microsoft.com/office/officeart/2005/8/layout/process5"/>
    <dgm:cxn modelId="{CEC5DCDB-4880-479E-A769-AE9737F310E8}" type="presOf" srcId="{9B779A11-291A-4286-AE4B-8A8CA6BEBD2E}" destId="{25960CEC-C5A7-4A8F-932F-6A277CCF6F65}" srcOrd="0" destOrd="0" presId="urn:microsoft.com/office/officeart/2005/8/layout/process5"/>
    <dgm:cxn modelId="{EF85D7D8-CDCB-4B16-8D72-F73BFC53E7BD}" srcId="{D1C12A64-6981-48F0-BDC5-CEB4FC281E3B}" destId="{5787C469-E09E-4AAD-890B-CEAF433A62B6}" srcOrd="1" destOrd="0" parTransId="{290FA66F-ACE2-4A36-931F-5A378A2CDB01}" sibTransId="{4F6DED96-3B06-493D-95FD-38FFA5C3B0A5}"/>
    <dgm:cxn modelId="{76F744DB-78A8-42B1-A99E-78F2B8415A25}" srcId="{D1C12A64-6981-48F0-BDC5-CEB4FC281E3B}" destId="{E01FD69D-88E6-4D01-86DB-7A1B1D99DAEB}" srcOrd="3" destOrd="0" parTransId="{B28F9612-0790-4963-BA57-2BE05FDCC4B5}" sibTransId="{B580D94F-5DF2-47F1-BF18-D380A0A24A15}"/>
    <dgm:cxn modelId="{E1D2D49C-7292-46D0-8732-58C528C9EA27}" type="presParOf" srcId="{72FBFF37-5E0B-43B4-BBB9-4DBDEB39CC27}" destId="{25960CEC-C5A7-4A8F-932F-6A277CCF6F65}" srcOrd="0" destOrd="0" presId="urn:microsoft.com/office/officeart/2005/8/layout/process5"/>
    <dgm:cxn modelId="{BB708ABB-34D8-4FA5-BC59-E85FF722B843}" type="presParOf" srcId="{72FBFF37-5E0B-43B4-BBB9-4DBDEB39CC27}" destId="{D79E6EB8-7D94-4B3A-8144-B508F85481B4}" srcOrd="1" destOrd="0" presId="urn:microsoft.com/office/officeart/2005/8/layout/process5"/>
    <dgm:cxn modelId="{409AF4E2-94C3-40F2-9B51-A096975E1D52}" type="presParOf" srcId="{D79E6EB8-7D94-4B3A-8144-B508F85481B4}" destId="{1DDD6A9A-B8FC-4BBE-9927-E2B22DF0D993}" srcOrd="0" destOrd="0" presId="urn:microsoft.com/office/officeart/2005/8/layout/process5"/>
    <dgm:cxn modelId="{6813E3F7-B146-4434-97D3-F99FD6A0E5D1}" type="presParOf" srcId="{72FBFF37-5E0B-43B4-BBB9-4DBDEB39CC27}" destId="{D1E10B41-6EC5-4C09-BE90-E860205D82ED}" srcOrd="2" destOrd="0" presId="urn:microsoft.com/office/officeart/2005/8/layout/process5"/>
    <dgm:cxn modelId="{311AC401-3427-4777-B986-6B1D20F79283}" type="presParOf" srcId="{72FBFF37-5E0B-43B4-BBB9-4DBDEB39CC27}" destId="{8E39BFEA-D89F-497E-B21E-BD281D5BCAA1}" srcOrd="3" destOrd="0" presId="urn:microsoft.com/office/officeart/2005/8/layout/process5"/>
    <dgm:cxn modelId="{06CA3223-83EF-4AF4-9B3F-BDCB901E5579}" type="presParOf" srcId="{8E39BFEA-D89F-497E-B21E-BD281D5BCAA1}" destId="{285519B4-5625-491B-BB45-8A8727340EF8}" srcOrd="0" destOrd="0" presId="urn:microsoft.com/office/officeart/2005/8/layout/process5"/>
    <dgm:cxn modelId="{59AE83B9-F74A-48F1-83A2-3EE2ED363528}" type="presParOf" srcId="{72FBFF37-5E0B-43B4-BBB9-4DBDEB39CC27}" destId="{ED0AB6EE-3B2F-4749-8D43-71D51A1C4523}" srcOrd="4" destOrd="0" presId="urn:microsoft.com/office/officeart/2005/8/layout/process5"/>
    <dgm:cxn modelId="{D20E60FC-6469-4917-B1BA-D1BEA856CEE9}" type="presParOf" srcId="{72FBFF37-5E0B-43B4-BBB9-4DBDEB39CC27}" destId="{F5F88D70-8A49-46E1-91D3-07EA42AE0EE0}" srcOrd="5" destOrd="0" presId="urn:microsoft.com/office/officeart/2005/8/layout/process5"/>
    <dgm:cxn modelId="{ACD00626-A1B3-4008-AE05-B4579C2BDE36}" type="presParOf" srcId="{F5F88D70-8A49-46E1-91D3-07EA42AE0EE0}" destId="{37CDF930-D8B5-4B93-AE07-D029700180FC}" srcOrd="0" destOrd="0" presId="urn:microsoft.com/office/officeart/2005/8/layout/process5"/>
    <dgm:cxn modelId="{A12F339F-A4F5-4BB4-AFAE-9B10F4E98C42}" type="presParOf" srcId="{72FBFF37-5E0B-43B4-BBB9-4DBDEB39CC27}" destId="{D8BFA3BD-2408-474B-87C9-9389A140DE63}" srcOrd="6" destOrd="0" presId="urn:microsoft.com/office/officeart/2005/8/layout/process5"/>
    <dgm:cxn modelId="{E1689F64-3BED-4778-A666-587C626A49B7}" type="presParOf" srcId="{72FBFF37-5E0B-43B4-BBB9-4DBDEB39CC27}" destId="{49497DD3-5CC0-4BDC-86AE-73467531D414}" srcOrd="7" destOrd="0" presId="urn:microsoft.com/office/officeart/2005/8/layout/process5"/>
    <dgm:cxn modelId="{B32B2F93-1980-4A09-A7D6-F7B26A3330B0}" type="presParOf" srcId="{49497DD3-5CC0-4BDC-86AE-73467531D414}" destId="{564A22A1-BF40-43FB-AE44-A0FC338D4C7C}" srcOrd="0" destOrd="0" presId="urn:microsoft.com/office/officeart/2005/8/layout/process5"/>
    <dgm:cxn modelId="{097EFC2E-0BB8-4E34-BAD0-93BA411A6618}" type="presParOf" srcId="{72FBFF37-5E0B-43B4-BBB9-4DBDEB39CC27}" destId="{58C88899-430B-4FE7-9563-99CCE5B15021}" srcOrd="8" destOrd="0" presId="urn:microsoft.com/office/officeart/2005/8/layout/process5"/>
    <dgm:cxn modelId="{3A355146-A61D-4EB5-A3FE-3B856CE8CBFB}" type="presParOf" srcId="{72FBFF37-5E0B-43B4-BBB9-4DBDEB39CC27}" destId="{020774AD-F256-430A-9DDA-EE3A44961B26}" srcOrd="9" destOrd="0" presId="urn:microsoft.com/office/officeart/2005/8/layout/process5"/>
    <dgm:cxn modelId="{A41DA29B-3531-449A-AF12-6B1B3C1A5AB1}" type="presParOf" srcId="{020774AD-F256-430A-9DDA-EE3A44961B26}" destId="{46F03487-5352-4047-9FDB-F328D039A0CA}" srcOrd="0" destOrd="0" presId="urn:microsoft.com/office/officeart/2005/8/layout/process5"/>
    <dgm:cxn modelId="{91D06EF8-9C38-46FC-8E7A-AAD4F0DE8D77}" type="presParOf" srcId="{72FBFF37-5E0B-43B4-BBB9-4DBDEB39CC27}" destId="{2A529476-8CE6-4F90-9392-ECE67DD0FEE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60CEC-C5A7-4A8F-932F-6A277CCF6F65}">
      <dsp:nvSpPr>
        <dsp:cNvPr id="0" name=""/>
        <dsp:cNvSpPr/>
      </dsp:nvSpPr>
      <dsp:spPr>
        <a:xfrm>
          <a:off x="7233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Operator submits contract cancellation</a:t>
          </a:r>
          <a:endParaRPr lang="en-US" sz="2000" kern="1200" dirty="0"/>
        </a:p>
      </dsp:txBody>
      <dsp:txXfrm>
        <a:off x="45225" y="503208"/>
        <a:ext cx="2085893" cy="1221142"/>
      </dsp:txXfrm>
    </dsp:sp>
    <dsp:sp modelId="{D79E6EB8-7D94-4B3A-8144-B508F85481B4}">
      <dsp:nvSpPr>
        <dsp:cNvPr id="0" name=""/>
        <dsp:cNvSpPr/>
      </dsp:nvSpPr>
      <dsp:spPr>
        <a:xfrm>
          <a:off x="2359355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59355" y="952936"/>
        <a:ext cx="320822" cy="321687"/>
      </dsp:txXfrm>
    </dsp:sp>
    <dsp:sp modelId="{D1E10B41-6EC5-4C09-BE90-E860205D82ED}">
      <dsp:nvSpPr>
        <dsp:cNvPr id="0" name=""/>
        <dsp:cNvSpPr/>
      </dsp:nvSpPr>
      <dsp:spPr>
        <a:xfrm>
          <a:off x="3033861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Contract marked canceled</a:t>
          </a:r>
          <a:endParaRPr lang="en-US" sz="2000" kern="1200" dirty="0"/>
        </a:p>
      </dsp:txBody>
      <dsp:txXfrm>
        <a:off x="3071853" y="503208"/>
        <a:ext cx="2085893" cy="1221142"/>
      </dsp:txXfrm>
    </dsp:sp>
    <dsp:sp modelId="{8E39BFEA-D89F-497E-B21E-BD281D5BCAA1}">
      <dsp:nvSpPr>
        <dsp:cNvPr id="0" name=""/>
        <dsp:cNvSpPr/>
      </dsp:nvSpPr>
      <dsp:spPr>
        <a:xfrm>
          <a:off x="5385983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385983" y="952936"/>
        <a:ext cx="320822" cy="321687"/>
      </dsp:txXfrm>
    </dsp:sp>
    <dsp:sp modelId="{ED0AB6EE-3B2F-4749-8D43-71D51A1C4523}">
      <dsp:nvSpPr>
        <dsp:cNvPr id="0" name=""/>
        <dsp:cNvSpPr/>
      </dsp:nvSpPr>
      <dsp:spPr>
        <a:xfrm>
          <a:off x="6060489" y="465216"/>
          <a:ext cx="2161877" cy="1297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Permit flagged for follow-up</a:t>
          </a:r>
          <a:endParaRPr lang="en-US" sz="2000" kern="1200" dirty="0"/>
        </a:p>
      </dsp:txBody>
      <dsp:txXfrm>
        <a:off x="6098481" y="503208"/>
        <a:ext cx="2085893" cy="1221142"/>
      </dsp:txXfrm>
    </dsp:sp>
    <dsp:sp modelId="{F5F88D70-8A49-46E1-91D3-07EA42AE0EE0}">
      <dsp:nvSpPr>
        <dsp:cNvPr id="0" name=""/>
        <dsp:cNvSpPr/>
      </dsp:nvSpPr>
      <dsp:spPr>
        <a:xfrm rot="5400000">
          <a:off x="6912269" y="191367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6980585" y="1952588"/>
        <a:ext cx="321687" cy="320822"/>
      </dsp:txXfrm>
    </dsp:sp>
    <dsp:sp modelId="{D8BFA3BD-2408-474B-87C9-9389A140DE63}">
      <dsp:nvSpPr>
        <dsp:cNvPr id="0" name=""/>
        <dsp:cNvSpPr/>
      </dsp:nvSpPr>
      <dsp:spPr>
        <a:xfrm>
          <a:off x="6060489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Administrator Notified</a:t>
          </a:r>
          <a:endParaRPr lang="en-US" sz="2000" kern="1200" dirty="0"/>
        </a:p>
      </dsp:txBody>
      <dsp:txXfrm>
        <a:off x="6098481" y="2665085"/>
        <a:ext cx="2085893" cy="1221142"/>
      </dsp:txXfrm>
    </dsp:sp>
    <dsp:sp modelId="{49497DD3-5CC0-4BDC-86AE-73467531D414}">
      <dsp:nvSpPr>
        <dsp:cNvPr id="0" name=""/>
        <dsp:cNvSpPr/>
      </dsp:nvSpPr>
      <dsp:spPr>
        <a:xfrm rot="10800000">
          <a:off x="5411926" y="3007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549421" y="3114813"/>
        <a:ext cx="320822" cy="321687"/>
      </dsp:txXfrm>
    </dsp:sp>
    <dsp:sp modelId="{58C88899-430B-4FE7-9563-99CCE5B15021}">
      <dsp:nvSpPr>
        <dsp:cNvPr id="0" name=""/>
        <dsp:cNvSpPr/>
      </dsp:nvSpPr>
      <dsp:spPr>
        <a:xfrm>
          <a:off x="3033861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Homeowner notified via email or text message</a:t>
          </a:r>
          <a:endParaRPr lang="en-US" sz="2000" kern="1200" dirty="0"/>
        </a:p>
      </dsp:txBody>
      <dsp:txXfrm>
        <a:off x="3071853" y="2665085"/>
        <a:ext cx="2085893" cy="1221142"/>
      </dsp:txXfrm>
    </dsp:sp>
    <dsp:sp modelId="{020774AD-F256-430A-9DDA-EE3A44961B26}">
      <dsp:nvSpPr>
        <dsp:cNvPr id="0" name=""/>
        <dsp:cNvSpPr/>
      </dsp:nvSpPr>
      <dsp:spPr>
        <a:xfrm rot="10800000">
          <a:off x="2385298" y="3007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522793" y="3114813"/>
        <a:ext cx="320822" cy="321687"/>
      </dsp:txXfrm>
    </dsp:sp>
    <dsp:sp modelId="{2A529476-8CE6-4F90-9392-ECE67DD0FEEA}">
      <dsp:nvSpPr>
        <dsp:cNvPr id="0" name=""/>
        <dsp:cNvSpPr/>
      </dsp:nvSpPr>
      <dsp:spPr>
        <a:xfrm>
          <a:off x="7233" y="2627093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 Agent notified</a:t>
          </a:r>
          <a:endParaRPr lang="en-US" sz="2000" kern="1200" dirty="0"/>
        </a:p>
      </dsp:txBody>
      <dsp:txXfrm>
        <a:off x="45225" y="2665085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C2B8BD-20FA-439B-997C-E9926070C23A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C7861-DD78-4BA8-918E-A64B3DDC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AA7E-AFBB-49C6-93F0-831E67BF247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4FECB-4050-4BAF-8162-3329D1C2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Composting toilets</a:t>
            </a:r>
          </a:p>
          <a:p>
            <a:r>
              <a:rPr lang="en-US" dirty="0" smtClean="0"/>
              <a:t>“Black Boxes” – </a:t>
            </a:r>
            <a:r>
              <a:rPr lang="en-US" dirty="0" err="1" smtClean="0"/>
              <a:t>Bioclere</a:t>
            </a:r>
            <a:r>
              <a:rPr lang="en-US" dirty="0" smtClean="0"/>
              <a:t>, FAST,</a:t>
            </a:r>
            <a:r>
              <a:rPr lang="en-US" baseline="0" dirty="0" smtClean="0"/>
              <a:t> &amp;c.</a:t>
            </a:r>
            <a:endParaRPr lang="en-US" dirty="0" smtClean="0"/>
          </a:p>
          <a:p>
            <a:r>
              <a:rPr lang="en-US" dirty="0" smtClean="0"/>
              <a:t>Leach field technologies – pressure dose,</a:t>
            </a:r>
            <a:r>
              <a:rPr lang="en-US" baseline="0" dirty="0" smtClean="0"/>
              <a:t> drip dispersal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F541B-AF65-4D25-8558-FCDA29A045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1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FAB15F-6880-427E-B889-34A42394AE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F10F70-B580-4D7C-8414-04EB49ABD49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I/A Septic </a:t>
            </a:r>
            <a:r>
              <a:rPr lang="en-US" dirty="0" smtClean="0"/>
              <a:t>System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 Baumgaertel</a:t>
            </a:r>
          </a:p>
          <a:p>
            <a:r>
              <a:rPr lang="en-US" dirty="0" smtClean="0"/>
              <a:t>Barnstable County </a:t>
            </a:r>
          </a:p>
          <a:p>
            <a:r>
              <a:rPr lang="en-US" dirty="0" smtClean="0"/>
              <a:t>Department of Health and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54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meant by “Performance”?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07" y="2743200"/>
            <a:ext cx="7547012" cy="1676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The </a:t>
            </a:r>
            <a:r>
              <a:rPr lang="en-US" sz="4000" dirty="0" smtClean="0">
                <a:solidFill>
                  <a:schemeClr val="accent6"/>
                </a:solidFill>
              </a:rPr>
              <a:t>ability</a:t>
            </a:r>
            <a:r>
              <a:rPr lang="en-US" sz="4000" dirty="0" smtClean="0">
                <a:solidFill>
                  <a:schemeClr val="tx2"/>
                </a:solidFill>
              </a:rPr>
              <a:t> of an I/A system to </a:t>
            </a:r>
            <a:r>
              <a:rPr lang="en-US" sz="4000" dirty="0" smtClean="0">
                <a:solidFill>
                  <a:schemeClr val="accent6"/>
                </a:solidFill>
              </a:rPr>
              <a:t>remove</a:t>
            </a:r>
            <a:r>
              <a:rPr lang="en-US" sz="4000" dirty="0" smtClean="0">
                <a:solidFill>
                  <a:schemeClr val="tx2"/>
                </a:solidFill>
              </a:rPr>
              <a:t> a particular </a:t>
            </a:r>
            <a:r>
              <a:rPr lang="en-US" sz="4000" dirty="0" smtClean="0">
                <a:solidFill>
                  <a:schemeClr val="accent6"/>
                </a:solidFill>
              </a:rPr>
              <a:t>contaminant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1325" y="4648200"/>
            <a:ext cx="3117777" cy="129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smtClean="0"/>
              <a:t>Nitrogen</a:t>
            </a:r>
          </a:p>
          <a:p>
            <a:pPr algn="ctr"/>
            <a:r>
              <a:rPr lang="en-US" sz="2600" dirty="0" smtClean="0"/>
              <a:t>19 </a:t>
            </a:r>
            <a:r>
              <a:rPr lang="en-US" sz="2600" dirty="0"/>
              <a:t>mg/l </a:t>
            </a:r>
            <a:r>
              <a:rPr lang="en-US" sz="2600" dirty="0" smtClean="0"/>
              <a:t>residential</a:t>
            </a:r>
          </a:p>
          <a:p>
            <a:pPr algn="ctr"/>
            <a:r>
              <a:rPr lang="en-US" sz="2600" dirty="0" smtClean="0"/>
              <a:t>25 </a:t>
            </a:r>
            <a:r>
              <a:rPr lang="en-US" sz="2600" dirty="0"/>
              <a:t>mg/l </a:t>
            </a:r>
            <a:r>
              <a:rPr lang="en-US" sz="2600" dirty="0" smtClean="0"/>
              <a:t>commercial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706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19mg/l for Nitrogen?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4953000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Assumptions: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2.9kg nitrogen per person per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55 gallons water use per person per day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505200"/>
            <a:ext cx="4724400" cy="1292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System Influent Concentration:</a:t>
            </a:r>
          </a:p>
          <a:p>
            <a:endParaRPr lang="en-US" dirty="0"/>
          </a:p>
          <a:p>
            <a:pPr algn="ctr"/>
            <a:r>
              <a:rPr lang="en-US" b="1" dirty="0" smtClean="0"/>
              <a:t>~38 mg/l Total Nitrogen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181600"/>
            <a:ext cx="3810000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50 Percent Removal:</a:t>
            </a:r>
          </a:p>
          <a:p>
            <a:endParaRPr lang="en-US" sz="2400" b="1" dirty="0" smtClean="0"/>
          </a:p>
          <a:p>
            <a:pPr algn="ctr"/>
            <a:r>
              <a:rPr lang="en-US" b="1" dirty="0" smtClean="0"/>
              <a:t>19 mg/l Total Nitrogen</a:t>
            </a:r>
          </a:p>
          <a:p>
            <a:endParaRPr lang="en-US" dirty="0"/>
          </a:p>
        </p:txBody>
      </p:sp>
      <p:cxnSp>
        <p:nvCxnSpPr>
          <p:cNvPr id="8" name="Elbow Connector 7"/>
          <p:cNvCxnSpPr>
            <a:stCxn id="4" idx="3"/>
            <a:endCxn id="5" idx="1"/>
          </p:cNvCxnSpPr>
          <p:nvPr/>
        </p:nvCxnSpPr>
        <p:spPr>
          <a:xfrm flipH="1">
            <a:off x="1981200" y="2565232"/>
            <a:ext cx="3352800" cy="1586299"/>
          </a:xfrm>
          <a:prstGeom prst="bentConnector5">
            <a:avLst>
              <a:gd name="adj1" fmla="val -6818"/>
              <a:gd name="adj2" fmla="val 45634"/>
              <a:gd name="adj3" fmla="val 10681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3"/>
            <a:endCxn id="6" idx="1"/>
          </p:cNvCxnSpPr>
          <p:nvPr/>
        </p:nvCxnSpPr>
        <p:spPr>
          <a:xfrm flipH="1">
            <a:off x="4800600" y="4151531"/>
            <a:ext cx="1905000" cy="1722567"/>
          </a:xfrm>
          <a:prstGeom prst="bentConnector5">
            <a:avLst>
              <a:gd name="adj1" fmla="val -12000"/>
              <a:gd name="adj2" fmla="val 48660"/>
              <a:gd name="adj3" fmla="val 112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Our Data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3" y="2562973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2" y="2101008"/>
            <a:ext cx="542927" cy="54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2" y="2605835"/>
            <a:ext cx="952498" cy="95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7241" y="3751783"/>
            <a:ext cx="158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1,725</a:t>
            </a:r>
            <a:endParaRPr lang="en-US" sz="2000" b="1" dirty="0" smtClean="0"/>
          </a:p>
          <a:p>
            <a:pPr algn="ctr"/>
            <a:r>
              <a:rPr lang="en-US" sz="2000" dirty="0" smtClean="0"/>
              <a:t>I/A Systems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64" y="4675048"/>
            <a:ext cx="532703" cy="532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16" y="4326604"/>
            <a:ext cx="483516" cy="483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32" y="4968040"/>
            <a:ext cx="596696" cy="596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8888" y="5266388"/>
            <a:ext cx="191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15,400</a:t>
            </a:r>
            <a:endParaRPr lang="en-US" sz="2000" b="1" dirty="0" smtClean="0"/>
          </a:p>
          <a:p>
            <a:pPr algn="ctr"/>
            <a:r>
              <a:rPr lang="en-US" sz="2000" dirty="0" smtClean="0"/>
              <a:t>Sample Reports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74" y="4682662"/>
            <a:ext cx="483516" cy="483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46" y="5079084"/>
            <a:ext cx="483516" cy="483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2" y="3818235"/>
            <a:ext cx="420383" cy="4203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69" y="3732422"/>
            <a:ext cx="483516" cy="4835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0" y="5562600"/>
            <a:ext cx="2057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110,000</a:t>
            </a:r>
            <a:r>
              <a:rPr lang="en-US" b="1" dirty="0" smtClean="0"/>
              <a:t>+</a:t>
            </a:r>
            <a:r>
              <a:rPr lang="en-US" dirty="0" smtClean="0"/>
              <a:t> Individual Water Quality Data </a:t>
            </a:r>
            <a:r>
              <a:rPr lang="en-US" dirty="0" smtClean="0"/>
              <a:t>Points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7" y="3974180"/>
            <a:ext cx="642029" cy="642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13" y="4060252"/>
            <a:ext cx="483516" cy="4835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33" y="5228288"/>
            <a:ext cx="596696" cy="5966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25" y="2101008"/>
            <a:ext cx="483516" cy="4835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30" y="4707261"/>
            <a:ext cx="483516" cy="4835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7" y="3662556"/>
            <a:ext cx="483516" cy="4835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66" y="3466070"/>
            <a:ext cx="483516" cy="48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58" y="3485432"/>
            <a:ext cx="532703" cy="5327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1" y="2047284"/>
            <a:ext cx="388229" cy="3882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79" y="1974293"/>
            <a:ext cx="596696" cy="596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66" y="3818236"/>
            <a:ext cx="483516" cy="4835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12" y="4770516"/>
            <a:ext cx="483516" cy="4835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9" y="3072560"/>
            <a:ext cx="483516" cy="4835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61" y="2867996"/>
            <a:ext cx="483516" cy="4835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78" y="2970846"/>
            <a:ext cx="643942" cy="6439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16" y="2931372"/>
            <a:ext cx="483516" cy="4835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82" y="3952151"/>
            <a:ext cx="596696" cy="5966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37824"/>
            <a:ext cx="433120" cy="4331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47" y="3136083"/>
            <a:ext cx="483516" cy="4835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2" y="2487329"/>
            <a:ext cx="483516" cy="4835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80" y="2272641"/>
            <a:ext cx="675523" cy="6755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79" y="3252395"/>
            <a:ext cx="879079" cy="87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67" y="2592147"/>
            <a:ext cx="612280" cy="61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8" y="3759130"/>
            <a:ext cx="744688" cy="7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53" y="2635707"/>
            <a:ext cx="568720" cy="56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54" y="4146072"/>
            <a:ext cx="820540" cy="82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Right Arrow 42"/>
          <p:cNvSpPr/>
          <p:nvPr/>
        </p:nvSpPr>
        <p:spPr>
          <a:xfrm>
            <a:off x="2476500" y="3022626"/>
            <a:ext cx="685800" cy="78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449678" y="4616209"/>
            <a:ext cx="685800" cy="78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Family System Performance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4690"/>
            <a:ext cx="7772400" cy="49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76651" y="5257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0480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8" idx="1"/>
          </p:cNvCxnSpPr>
          <p:nvPr/>
        </p:nvCxnSpPr>
        <p:spPr>
          <a:xfrm>
            <a:off x="1976651" y="5257800"/>
            <a:ext cx="55671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0" idx="1"/>
          </p:cNvCxnSpPr>
          <p:nvPr/>
        </p:nvCxnSpPr>
        <p:spPr>
          <a:xfrm>
            <a:off x="3200400" y="3052549"/>
            <a:ext cx="434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3800" y="5073134"/>
            <a:ext cx="9144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26.4%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867883"/>
            <a:ext cx="9144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76.9%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Box-Whis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614363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robability Den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6113463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791075" y="2554288"/>
            <a:ext cx="0" cy="1997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6215063" y="2552700"/>
            <a:ext cx="0" cy="1987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00600" y="48006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50%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486400" y="2362200"/>
            <a:ext cx="0" cy="1752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14600" y="62484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Probability Density Graph (“Bell Curve”)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24600" y="4038600"/>
            <a:ext cx="2667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Median</a:t>
            </a:r>
            <a:r>
              <a:rPr lang="en-US"/>
              <a:t> – Middle Value</a:t>
            </a:r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5486400" y="3646488"/>
            <a:ext cx="1981200" cy="392112"/>
          </a:xfrm>
          <a:custGeom>
            <a:avLst/>
            <a:gdLst>
              <a:gd name="T0" fmla="*/ 1206 w 1206"/>
              <a:gd name="T1" fmla="*/ 210 h 210"/>
              <a:gd name="T2" fmla="*/ 766 w 1206"/>
              <a:gd name="T3" fmla="*/ 6 h 210"/>
              <a:gd name="T4" fmla="*/ 0 w 1206"/>
              <a:gd name="T5" fmla="*/ 10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10">
                <a:moveTo>
                  <a:pt x="1206" y="210"/>
                </a:moveTo>
                <a:cubicBezTo>
                  <a:pt x="1133" y="176"/>
                  <a:pt x="1152" y="0"/>
                  <a:pt x="766" y="6"/>
                </a:cubicBezTo>
                <a:cubicBezTo>
                  <a:pt x="380" y="12"/>
                  <a:pt x="160" y="83"/>
                  <a:pt x="0" y="10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324600" y="3124200"/>
            <a:ext cx="2667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Min/Max Value</a:t>
            </a:r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8380413" y="2290763"/>
            <a:ext cx="161925" cy="844550"/>
          </a:xfrm>
          <a:custGeom>
            <a:avLst/>
            <a:gdLst>
              <a:gd name="T0" fmla="*/ 1 w 102"/>
              <a:gd name="T1" fmla="*/ 532 h 532"/>
              <a:gd name="T2" fmla="*/ 7 w 102"/>
              <a:gd name="T3" fmla="*/ 292 h 532"/>
              <a:gd name="T4" fmla="*/ 102 w 102"/>
              <a:gd name="T5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532">
                <a:moveTo>
                  <a:pt x="1" y="532"/>
                </a:moveTo>
                <a:cubicBezTo>
                  <a:pt x="2" y="492"/>
                  <a:pt x="14" y="427"/>
                  <a:pt x="7" y="292"/>
                </a:cubicBezTo>
                <a:cubicBezTo>
                  <a:pt x="0" y="157"/>
                  <a:pt x="82" y="61"/>
                  <a:pt x="10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85800" y="3429000"/>
            <a:ext cx="2667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Box</a:t>
            </a:r>
            <a:endParaRPr lang="en-US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3352800" y="3432175"/>
            <a:ext cx="1676400" cy="365125"/>
          </a:xfrm>
          <a:custGeom>
            <a:avLst/>
            <a:gdLst>
              <a:gd name="T0" fmla="*/ 0 w 1143"/>
              <a:gd name="T1" fmla="*/ 142 h 230"/>
              <a:gd name="T2" fmla="*/ 486 w 1143"/>
              <a:gd name="T3" fmla="*/ 108 h 230"/>
              <a:gd name="T4" fmla="*/ 1143 w 1143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3" h="230">
                <a:moveTo>
                  <a:pt x="0" y="142"/>
                </a:moveTo>
                <a:cubicBezTo>
                  <a:pt x="81" y="136"/>
                  <a:pt x="364" y="0"/>
                  <a:pt x="486" y="108"/>
                </a:cubicBezTo>
                <a:cubicBezTo>
                  <a:pt x="608" y="216"/>
                  <a:pt x="1006" y="205"/>
                  <a:pt x="1143" y="23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85800" y="4800600"/>
            <a:ext cx="2667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Whiskers</a:t>
            </a:r>
            <a:endParaRPr lang="en-US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3352800" y="4851400"/>
            <a:ext cx="1885950" cy="204788"/>
          </a:xfrm>
          <a:custGeom>
            <a:avLst/>
            <a:gdLst>
              <a:gd name="T0" fmla="*/ 0 w 1188"/>
              <a:gd name="T1" fmla="*/ 64 h 129"/>
              <a:gd name="T2" fmla="*/ 619 w 1188"/>
              <a:gd name="T3" fmla="*/ 27 h 129"/>
              <a:gd name="T4" fmla="*/ 1188 w 1188"/>
              <a:gd name="T5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8" h="129">
                <a:moveTo>
                  <a:pt x="0" y="64"/>
                </a:moveTo>
                <a:cubicBezTo>
                  <a:pt x="103" y="58"/>
                  <a:pt x="307" y="0"/>
                  <a:pt x="619" y="27"/>
                </a:cubicBezTo>
                <a:cubicBezTo>
                  <a:pt x="931" y="54"/>
                  <a:pt x="1070" y="108"/>
                  <a:pt x="1188" y="12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AutoShape 22"/>
          <p:cNvSpPr>
            <a:spLocks/>
          </p:cNvSpPr>
          <p:nvPr/>
        </p:nvSpPr>
        <p:spPr bwMode="auto">
          <a:xfrm>
            <a:off x="5029200" y="33528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AutoShape 23"/>
          <p:cNvSpPr>
            <a:spLocks/>
          </p:cNvSpPr>
          <p:nvPr/>
        </p:nvSpPr>
        <p:spPr bwMode="auto">
          <a:xfrm>
            <a:off x="5257800" y="43434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981200" y="3124200"/>
            <a:ext cx="2667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Min/Max Value</a:t>
            </a:r>
            <a:endParaRPr lang="en-US"/>
          </a:p>
        </p:txBody>
      </p:sp>
      <p:sp>
        <p:nvSpPr>
          <p:cNvPr id="8218" name="Freeform 26"/>
          <p:cNvSpPr>
            <a:spLocks/>
          </p:cNvSpPr>
          <p:nvPr/>
        </p:nvSpPr>
        <p:spPr bwMode="auto">
          <a:xfrm>
            <a:off x="2514600" y="2286000"/>
            <a:ext cx="133350" cy="806450"/>
          </a:xfrm>
          <a:custGeom>
            <a:avLst/>
            <a:gdLst>
              <a:gd name="T0" fmla="*/ 67 w 84"/>
              <a:gd name="T1" fmla="*/ 508 h 508"/>
              <a:gd name="T2" fmla="*/ 73 w 84"/>
              <a:gd name="T3" fmla="*/ 268 h 508"/>
              <a:gd name="T4" fmla="*/ 0 w 84"/>
              <a:gd name="T5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508">
                <a:moveTo>
                  <a:pt x="67" y="508"/>
                </a:moveTo>
                <a:cubicBezTo>
                  <a:pt x="68" y="468"/>
                  <a:pt x="84" y="353"/>
                  <a:pt x="73" y="268"/>
                </a:cubicBezTo>
                <a:cubicBezTo>
                  <a:pt x="66" y="133"/>
                  <a:pt x="15" y="56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810000" y="55626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25%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248400" y="55626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Box-Whisker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111 L -0.00017 -0.244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 animBg="1"/>
      <p:bldP spid="8202" grpId="0"/>
      <p:bldP spid="8203" grpId="0" animBg="1"/>
      <p:bldP spid="8204" grpId="0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7" grpId="0" animBg="1"/>
      <p:bldP spid="8218" grpId="0" animBg="1"/>
      <p:bldP spid="8219" grpId="0"/>
      <p:bldP spid="82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Box-Whisker Diagram Examples</a:t>
            </a:r>
            <a:endParaRPr lang="en-US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68831"/>
            <a:ext cx="6015037" cy="465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866852" y="5000943"/>
            <a:ext cx="286644" cy="1121236"/>
            <a:chOff x="720" y="1008"/>
            <a:chExt cx="288" cy="2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720" y="1728"/>
              <a:ext cx="288" cy="57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864" y="100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768" y="10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864" y="230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768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8105774" y="3657761"/>
            <a:ext cx="286644" cy="1931017"/>
            <a:chOff x="4992" y="2016"/>
            <a:chExt cx="192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992" y="3072"/>
              <a:ext cx="192" cy="15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5088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5040" y="2016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5088" y="3230"/>
              <a:ext cx="0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5024" y="3504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5266878" y="2751217"/>
            <a:ext cx="286644" cy="2989962"/>
            <a:chOff x="3072" y="1680"/>
            <a:chExt cx="288" cy="2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3072" y="2400"/>
              <a:ext cx="288" cy="5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120" y="16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3216" y="29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312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6647556" y="2382325"/>
            <a:ext cx="286644" cy="996654"/>
            <a:chOff x="720" y="1248"/>
            <a:chExt cx="288" cy="2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720" y="1968"/>
              <a:ext cx="288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864" y="124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768" y="12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V="1">
              <a:off x="864" y="25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768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714452" y="6265317"/>
            <a:ext cx="573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114478" y="6265317"/>
            <a:ext cx="573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B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6495156" y="6265317"/>
            <a:ext cx="573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953374" y="6265317"/>
            <a:ext cx="573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D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304800" y="2102417"/>
            <a:ext cx="2590800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</a:t>
            </a:r>
            <a:r>
              <a:rPr lang="en-US" sz="1600"/>
              <a:t> – A “Good” System. Box and whiskers are short and compact.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304800" y="3016817"/>
            <a:ext cx="2590800" cy="10795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B</a:t>
            </a:r>
            <a:r>
              <a:rPr lang="en-US" sz="1600" dirty="0"/>
              <a:t> – A “Bad” System. Results are all over the place. Box and whiskers are stretched out.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04800" y="4159817"/>
            <a:ext cx="2590800" cy="8350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C</a:t>
            </a:r>
            <a:r>
              <a:rPr lang="en-US" sz="1600" dirty="0"/>
              <a:t> – A “Consistently Bad” System. Compact but well above TN limit (19 mg/l)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04800" y="5074217"/>
            <a:ext cx="2590800" cy="10795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D</a:t>
            </a:r>
            <a:r>
              <a:rPr lang="en-US" sz="1600" dirty="0"/>
              <a:t> – A “Usually Pretty Good” System. Compact but maybe a couple of high results.</a:t>
            </a:r>
          </a:p>
        </p:txBody>
      </p:sp>
    </p:spTree>
    <p:extLst>
      <p:ext uri="{BB962C8B-B14F-4D97-AF65-F5344CB8AC3E}">
        <p14:creationId xmlns:p14="http://schemas.microsoft.com/office/powerpoint/2010/main" val="4242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Family Technologies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199"/>
            <a:ext cx="7052979" cy="4800601"/>
          </a:xfrm>
        </p:spPr>
      </p:pic>
    </p:spTree>
    <p:extLst>
      <p:ext uri="{BB962C8B-B14F-4D97-AF65-F5344CB8AC3E}">
        <p14:creationId xmlns:p14="http://schemas.microsoft.com/office/powerpoint/2010/main" val="34539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 Tracking</a:t>
            </a:r>
            <a:endParaRPr lang="en-US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77813"/>
            <a:ext cx="8077200" cy="4846320"/>
          </a:xfrm>
          <a:noFill/>
          <a:ln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90800" y="550986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Sin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837267" y="5020733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Bio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4200" y="2475089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Bio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20422" y="3214512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Bio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299178" y="4781814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Sin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055533" y="3996267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Sin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756855" y="4064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FAS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96277" y="5072328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/>
              <a:t>Wat</a:t>
            </a:r>
            <a:endParaRPr lang="en-US" sz="1200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215944" y="3912571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/>
              <a:t>Adv</a:t>
            </a:r>
            <a:endParaRPr lang="en-US" sz="120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87733" y="2244637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37228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 Online!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16" y="2743200"/>
            <a:ext cx="4038600" cy="385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5" y="1915180"/>
            <a:ext cx="8610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septic.barnstablecountyhealth.org</a:t>
            </a:r>
            <a:endParaRPr lang="en-US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0025" y="2971800"/>
            <a:ext cx="3914775" cy="3200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b="1" dirty="0" smtClean="0"/>
              <a:t>Interactive I/A Data</a:t>
            </a:r>
          </a:p>
          <a:p>
            <a:r>
              <a:rPr lang="en-US" dirty="0" smtClean="0"/>
              <a:t>Drill down by</a:t>
            </a:r>
          </a:p>
          <a:p>
            <a:pPr lvl="1"/>
            <a:r>
              <a:rPr lang="en-US" dirty="0" smtClean="0"/>
              <a:t>Town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Building Type</a:t>
            </a:r>
          </a:p>
          <a:p>
            <a:r>
              <a:rPr lang="en-US" dirty="0" smtClean="0"/>
              <a:t>Data is updated on a regular basis.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Septic System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00864"/>
          </a:xfrm>
        </p:spPr>
        <p:txBody>
          <a:bodyPr>
            <a:normAutofit/>
          </a:bodyPr>
          <a:lstStyle/>
          <a:p>
            <a:r>
              <a:rPr lang="en-US" dirty="0" smtClean="0"/>
              <a:t>Brian Baumgaertel</a:t>
            </a:r>
          </a:p>
          <a:p>
            <a:r>
              <a:rPr lang="en-US" dirty="0" smtClean="0"/>
              <a:t>Barnstable County </a:t>
            </a:r>
          </a:p>
          <a:p>
            <a:r>
              <a:rPr lang="en-US" dirty="0" smtClean="0"/>
              <a:t>Department of Health and Environment</a:t>
            </a:r>
          </a:p>
          <a:p>
            <a:endParaRPr lang="en-US" dirty="0"/>
          </a:p>
          <a:p>
            <a:r>
              <a:rPr lang="en-US" dirty="0"/>
              <a:t>508-375-6888</a:t>
            </a:r>
          </a:p>
          <a:p>
            <a:r>
              <a:rPr lang="en-US" dirty="0" smtClean="0"/>
              <a:t>bbaumgaertel@barnstablecounty.org</a:t>
            </a:r>
          </a:p>
          <a:p>
            <a:r>
              <a:rPr lang="en-US" dirty="0" smtClean="0"/>
              <a:t>www.barnstablecountyhealth.org/ia-systems</a:t>
            </a:r>
          </a:p>
        </p:txBody>
      </p:sp>
    </p:spTree>
    <p:extLst>
      <p:ext uri="{BB962C8B-B14F-4D97-AF65-F5344CB8AC3E}">
        <p14:creationId xmlns:p14="http://schemas.microsoft.com/office/powerpoint/2010/main" val="28021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I/A System?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9530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Add-on or replacement for standard onsite septic components for enhanced wastewater treatment.</a:t>
            </a:r>
          </a:p>
          <a:p>
            <a:r>
              <a:rPr lang="en-US" dirty="0" smtClean="0"/>
              <a:t>Typically includes mechanical components such as pumps, filters and bacterial growth media.</a:t>
            </a:r>
          </a:p>
          <a:p>
            <a:r>
              <a:rPr lang="en-US" dirty="0" smtClean="0"/>
              <a:t>In southeastern Massachusetts, typically installed to reduce nitrogen.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28" y="2133600"/>
            <a:ext cx="2586222" cy="376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38800" y="6019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typical septic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9799" y="2762752"/>
            <a:ext cx="175260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Incoming Wastewater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9798" y="3970284"/>
            <a:ext cx="1752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Septic Tank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6623" y="4963027"/>
            <a:ext cx="17526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Leach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14929" y="2762753"/>
            <a:ext cx="175260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Incoming Wastewater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14928" y="3839851"/>
            <a:ext cx="1752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Septic Tank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2" y="5869452"/>
            <a:ext cx="17526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Leach Field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14927" y="4784376"/>
            <a:ext cx="17526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“Black Box”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2" y="5869452"/>
            <a:ext cx="17526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Alternative </a:t>
            </a:r>
            <a:r>
              <a:rPr lang="en-US" dirty="0" err="1" smtClean="0"/>
              <a:t>Drainfield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34228" y="4312113"/>
            <a:ext cx="1752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Recirculation</a:t>
            </a:r>
            <a:endParaRPr lang="en-US" dirty="0"/>
          </a:p>
        </p:txBody>
      </p:sp>
      <p:cxnSp>
        <p:nvCxnSpPr>
          <p:cNvPr id="22" name="Elbow Connector 21"/>
          <p:cNvCxnSpPr>
            <a:stCxn id="13" idx="3"/>
            <a:endCxn id="20" idx="2"/>
          </p:cNvCxnSpPr>
          <p:nvPr/>
        </p:nvCxnSpPr>
        <p:spPr>
          <a:xfrm flipV="1">
            <a:off x="6867527" y="4681445"/>
            <a:ext cx="1143001" cy="28759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0" idx="0"/>
            <a:endCxn id="11" idx="3"/>
          </p:cNvCxnSpPr>
          <p:nvPr/>
        </p:nvCxnSpPr>
        <p:spPr>
          <a:xfrm rot="16200000" flipV="1">
            <a:off x="7295230" y="3596815"/>
            <a:ext cx="287596" cy="11430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1" idx="2"/>
            <a:endCxn id="13" idx="0"/>
          </p:cNvCxnSpPr>
          <p:nvPr/>
        </p:nvCxnSpPr>
        <p:spPr>
          <a:xfrm rot="5400000">
            <a:off x="5703632" y="4496779"/>
            <a:ext cx="575193" cy="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" idx="2"/>
            <a:endCxn id="12" idx="0"/>
          </p:cNvCxnSpPr>
          <p:nvPr/>
        </p:nvCxnSpPr>
        <p:spPr>
          <a:xfrm rot="5400000">
            <a:off x="5057093" y="4935318"/>
            <a:ext cx="715744" cy="1152525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3" idx="2"/>
            <a:endCxn id="14" idx="0"/>
          </p:cNvCxnSpPr>
          <p:nvPr/>
        </p:nvCxnSpPr>
        <p:spPr>
          <a:xfrm rot="16200000" flipH="1">
            <a:off x="6200092" y="4944842"/>
            <a:ext cx="715744" cy="1133475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0" idx="2"/>
            <a:endCxn id="11" idx="0"/>
          </p:cNvCxnSpPr>
          <p:nvPr/>
        </p:nvCxnSpPr>
        <p:spPr>
          <a:xfrm rot="5400000">
            <a:off x="5775846" y="3624467"/>
            <a:ext cx="430767" cy="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" idx="2"/>
            <a:endCxn id="8" idx="0"/>
          </p:cNvCxnSpPr>
          <p:nvPr/>
        </p:nvCxnSpPr>
        <p:spPr>
          <a:xfrm rot="5400000">
            <a:off x="1535499" y="3689683"/>
            <a:ext cx="561201" cy="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8" idx="2"/>
            <a:endCxn id="9" idx="0"/>
          </p:cNvCxnSpPr>
          <p:nvPr/>
        </p:nvCxnSpPr>
        <p:spPr>
          <a:xfrm rot="5400000">
            <a:off x="1502806" y="4649734"/>
            <a:ext cx="623411" cy="317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3400" y="2120384"/>
            <a:ext cx="26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“Standard” Septic System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025517" y="2126218"/>
            <a:ext cx="287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“Typical” I/A </a:t>
            </a:r>
            <a:r>
              <a:rPr lang="en-US" dirty="0" smtClean="0"/>
              <a:t>Septic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at BCDHE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the Barnstable County Department of Health and Environment is doing in the world of onsite technology.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14775"/>
            <a:ext cx="29718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25789"/>
            <a:ext cx="2819401" cy="2317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42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I/A – Program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 web-based database to track I/A Systems for compliance in </a:t>
            </a:r>
            <a:r>
              <a:rPr lang="en-US" dirty="0" smtClean="0"/>
              <a:t>15 </a:t>
            </a:r>
            <a:r>
              <a:rPr lang="en-US" dirty="0" smtClean="0"/>
              <a:t>towns.</a:t>
            </a:r>
          </a:p>
          <a:p>
            <a:r>
              <a:rPr lang="en-US" dirty="0" smtClean="0"/>
              <a:t>Track operation and maintenance (O&amp;M) contracts.</a:t>
            </a:r>
          </a:p>
          <a:p>
            <a:r>
              <a:rPr lang="en-US" dirty="0" smtClean="0"/>
              <a:t>Track maintenance and sampling reports.</a:t>
            </a:r>
          </a:p>
          <a:p>
            <a:r>
              <a:rPr lang="en-US" dirty="0" smtClean="0"/>
              <a:t>Contact homeowners on behalf of BOH to provide the “first level of defense” against non-compliant I/A systems.</a:t>
            </a:r>
          </a:p>
          <a:p>
            <a:r>
              <a:rPr lang="en-US" dirty="0" smtClean="0"/>
              <a:t>Inform BOH of resistant homeowners for further compliance follow-up.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I/A – Funding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costs funded by a database user fee of $50.00 per year per system.</a:t>
            </a:r>
          </a:p>
          <a:p>
            <a:r>
              <a:rPr lang="en-US" dirty="0" smtClean="0"/>
              <a:t>Fee is charged to system operators on a yearly basis and is based on the number of contracts that they hold as of the first of each fiscal year.</a:t>
            </a:r>
          </a:p>
          <a:p>
            <a:r>
              <a:rPr lang="en-US" dirty="0" smtClean="0"/>
              <a:t>Ex – Joe </a:t>
            </a:r>
            <a:r>
              <a:rPr lang="en-US" dirty="0" err="1" smtClean="0"/>
              <a:t>Schmoe</a:t>
            </a:r>
            <a:r>
              <a:rPr lang="en-US" dirty="0" smtClean="0"/>
              <a:t>, Inc. has 10 systems as of July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-&gt; invoice will be for $500.00.</a:t>
            </a:r>
          </a:p>
          <a:p>
            <a:r>
              <a:rPr lang="en-US" dirty="0" smtClean="0"/>
              <a:t>Fee is reduced to $25 for existing systems the first year.</a:t>
            </a:r>
          </a:p>
          <a:p>
            <a:r>
              <a:rPr lang="en-US" dirty="0" smtClean="0"/>
              <a:t>Failure to pay results in suspension of database access and operator is in violation of requirement to report.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“Always make the computer do the busy work. I hate doing busy work.”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41910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the Computer</a:t>
            </a:r>
            <a:br>
              <a:rPr lang="en-US" dirty="0" smtClean="0"/>
            </a:br>
            <a:r>
              <a:rPr lang="en-US" dirty="0" smtClean="0"/>
              <a:t>do the Busy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1062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5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I/A </a:t>
            </a:r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real-world data to help clarify the question of the efficacy of I/A technologies in wastewater planning.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76948"/>
            <a:ext cx="3277132" cy="237182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311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</TotalTime>
  <Words>626</Words>
  <Application>Microsoft Office PowerPoint</Application>
  <PresentationFormat>On-screen Show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I/A Septic System Tracking</vt:lpstr>
      <vt:lpstr>What is an I/A System?</vt:lpstr>
      <vt:lpstr>Block Diagram</vt:lpstr>
      <vt:lpstr>What we do at BCDHE</vt:lpstr>
      <vt:lpstr>Tracking I/A – Program Summary</vt:lpstr>
      <vt:lpstr>Tracking I/A – Funding Mechanism</vt:lpstr>
      <vt:lpstr>“Always make the computer do the busy work. I hate doing busy work.”</vt:lpstr>
      <vt:lpstr>Making the Computer do the Busy Work</vt:lpstr>
      <vt:lpstr>I/A System Performance</vt:lpstr>
      <vt:lpstr>What is meant by “Performance”?</vt:lpstr>
      <vt:lpstr>Why 19mg/l for Nitrogen?</vt:lpstr>
      <vt:lpstr>Where Our Data Comes From</vt:lpstr>
      <vt:lpstr>Single Family System Performance</vt:lpstr>
      <vt:lpstr>Box-Whisker Diagrams</vt:lpstr>
      <vt:lpstr>Box-Whisker Diagram Examples</vt:lpstr>
      <vt:lpstr>Single Family Technologies</vt:lpstr>
      <vt:lpstr>System Performance Tracking</vt:lpstr>
      <vt:lpstr>More Data Online!</vt:lpstr>
      <vt:lpstr>Septic System Tracking</vt:lpstr>
    </vt:vector>
  </TitlesOfParts>
  <Company>Barnstable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Septic System Tracking</dc:title>
  <dc:creator>Brian Baumgaertel</dc:creator>
  <cp:lastModifiedBy>Brian Baumgaertel</cp:lastModifiedBy>
  <cp:revision>23</cp:revision>
  <cp:lastPrinted>2013-01-22T21:22:23Z</cp:lastPrinted>
  <dcterms:created xsi:type="dcterms:W3CDTF">2013-01-22T16:28:27Z</dcterms:created>
  <dcterms:modified xsi:type="dcterms:W3CDTF">2014-08-19T20:11:50Z</dcterms:modified>
</cp:coreProperties>
</file>